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59" r:id="rId3"/>
    <p:sldId id="474" r:id="rId4"/>
    <p:sldId id="475" r:id="rId5"/>
    <p:sldId id="462" r:id="rId6"/>
    <p:sldId id="476" r:id="rId7"/>
    <p:sldId id="460" r:id="rId8"/>
    <p:sldId id="477" r:id="rId9"/>
    <p:sldId id="463" r:id="rId10"/>
    <p:sldId id="478" r:id="rId11"/>
    <p:sldId id="464" r:id="rId12"/>
    <p:sldId id="465" r:id="rId13"/>
    <p:sldId id="466" r:id="rId14"/>
    <p:sldId id="467" r:id="rId15"/>
    <p:sldId id="471" r:id="rId16"/>
    <p:sldId id="469" r:id="rId17"/>
    <p:sldId id="468" r:id="rId18"/>
    <p:sldId id="461" r:id="rId19"/>
    <p:sldId id="472" r:id="rId20"/>
    <p:sldId id="470" r:id="rId21"/>
    <p:sldId id="47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a:srgbClr val="002A5C"/>
    <a:srgbClr val="F38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BD43E5F-02A0-40E1-B442-895F6A28D1DE}" type="datetimeFigureOut">
              <a:rPr lang="en-US" smtClean="0"/>
              <a:t>9/21/2023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8B2319-B39D-43C1-AF7B-F1F82768558C}" type="slidenum">
              <a:rPr lang="en-US" smtClean="0"/>
              <a:t>‹#›</a:t>
            </a:fld>
            <a:endParaRPr lang="en-US"/>
          </a:p>
        </p:txBody>
      </p:sp>
    </p:spTree>
    <p:extLst>
      <p:ext uri="{BB962C8B-B14F-4D97-AF65-F5344CB8AC3E}">
        <p14:creationId xmlns:p14="http://schemas.microsoft.com/office/powerpoint/2010/main" val="383160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F7FDB3-BE30-407F-9FD2-B25628F4A92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286962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7FDB3-BE30-407F-9FD2-B25628F4A92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360233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7FDB3-BE30-407F-9FD2-B25628F4A92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89940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7FDB3-BE30-407F-9FD2-B25628F4A92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219293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7FDB3-BE30-407F-9FD2-B25628F4A92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53058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F7FDB3-BE30-407F-9FD2-B25628F4A92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123816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F7FDB3-BE30-407F-9FD2-B25628F4A927}"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211971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7FDB3-BE30-407F-9FD2-B25628F4A927}"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178278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7FDB3-BE30-407F-9FD2-B25628F4A927}"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383837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7FDB3-BE30-407F-9FD2-B25628F4A92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49004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7FDB3-BE30-407F-9FD2-B25628F4A92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8DC6B-92A2-4F84-9FDD-B47863A00841}" type="slidenum">
              <a:rPr lang="en-US" smtClean="0"/>
              <a:t>‹#›</a:t>
            </a:fld>
            <a:endParaRPr lang="en-US"/>
          </a:p>
        </p:txBody>
      </p:sp>
    </p:spTree>
    <p:extLst>
      <p:ext uri="{BB962C8B-B14F-4D97-AF65-F5344CB8AC3E}">
        <p14:creationId xmlns:p14="http://schemas.microsoft.com/office/powerpoint/2010/main" val="19144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7FDB3-BE30-407F-9FD2-B25628F4A927}" type="datetimeFigureOut">
              <a:rPr lang="en-US" smtClean="0"/>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8DC6B-92A2-4F84-9FDD-B47863A00841}" type="slidenum">
              <a:rPr lang="en-US" smtClean="0"/>
              <a:t>‹#›</a:t>
            </a:fld>
            <a:endParaRPr lang="en-US"/>
          </a:p>
        </p:txBody>
      </p:sp>
    </p:spTree>
    <p:extLst>
      <p:ext uri="{BB962C8B-B14F-4D97-AF65-F5344CB8AC3E}">
        <p14:creationId xmlns:p14="http://schemas.microsoft.com/office/powerpoint/2010/main" val="389267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741"/>
            <a:ext cx="12192000" cy="7388433"/>
          </a:xfrm>
          <a:prstGeom prst="rect">
            <a:avLst/>
          </a:prstGeom>
        </p:spPr>
      </p:pic>
      <p:sp>
        <p:nvSpPr>
          <p:cNvPr id="2" name="Title 1"/>
          <p:cNvSpPr>
            <a:spLocks noGrp="1"/>
          </p:cNvSpPr>
          <p:nvPr>
            <p:ph type="ctrTitle"/>
          </p:nvPr>
        </p:nvSpPr>
        <p:spPr/>
        <p:txBody>
          <a:bodyPr/>
          <a:lstStyle/>
          <a:p>
            <a:r>
              <a:rPr lang="en-US" sz="7200" b="1" dirty="0">
                <a:solidFill>
                  <a:srgbClr val="F38F1D"/>
                </a:solidFill>
              </a:rPr>
              <a:t>Occam</a:t>
            </a:r>
            <a:r>
              <a:rPr lang="en-US" sz="7200" b="1" dirty="0">
                <a:solidFill>
                  <a:schemeClr val="bg1"/>
                </a:solidFill>
              </a:rPr>
              <a:t> </a:t>
            </a:r>
            <a:r>
              <a:rPr lang="en-US" sz="7200" b="1" dirty="0">
                <a:solidFill>
                  <a:srgbClr val="002A5C"/>
                </a:solidFill>
              </a:rPr>
              <a:t>Design</a:t>
            </a:r>
            <a:r>
              <a:rPr lang="en-US" sz="7200" b="1" dirty="0">
                <a:solidFill>
                  <a:schemeClr val="bg1"/>
                </a:solidFill>
              </a:rPr>
              <a:t> </a:t>
            </a:r>
            <a:br>
              <a:rPr lang="en-US" dirty="0">
                <a:solidFill>
                  <a:schemeClr val="bg1"/>
                </a:solidFill>
              </a:rPr>
            </a:br>
            <a:r>
              <a:rPr lang="en-US" dirty="0">
                <a:solidFill>
                  <a:schemeClr val="bg1"/>
                </a:solidFill>
              </a:rPr>
              <a:t>        </a:t>
            </a:r>
            <a:endParaRPr lang="en-US" sz="5000" b="1" dirty="0">
              <a:solidFill>
                <a:schemeClr val="bg1"/>
              </a:solidFill>
            </a:endParaRPr>
          </a:p>
        </p:txBody>
      </p:sp>
      <p:sp>
        <p:nvSpPr>
          <p:cNvPr id="3" name="Subtitle 2"/>
          <p:cNvSpPr>
            <a:spLocks noGrp="1"/>
          </p:cNvSpPr>
          <p:nvPr>
            <p:ph type="subTitle" idx="1"/>
          </p:nvPr>
        </p:nvSpPr>
        <p:spPr>
          <a:xfrm>
            <a:off x="1524000" y="4124973"/>
            <a:ext cx="9144000" cy="709903"/>
          </a:xfrm>
        </p:spPr>
        <p:txBody>
          <a:bodyPr>
            <a:normAutofit/>
          </a:bodyPr>
          <a:lstStyle/>
          <a:p>
            <a:r>
              <a:rPr lang="en-US" sz="2800" dirty="0">
                <a:solidFill>
                  <a:schemeClr val="bg1"/>
                </a:solidFill>
              </a:rPr>
              <a:t>  TETRAS DEMO: Heating</a:t>
            </a:r>
            <a:endParaRPr lang="en-US" sz="2800" b="1" dirty="0">
              <a:solidFill>
                <a:schemeClr val="bg1"/>
              </a:solidFill>
            </a:endParaRPr>
          </a:p>
        </p:txBody>
      </p:sp>
    </p:spTree>
    <p:extLst>
      <p:ext uri="{BB962C8B-B14F-4D97-AF65-F5344CB8AC3E}">
        <p14:creationId xmlns:p14="http://schemas.microsoft.com/office/powerpoint/2010/main" val="1397933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DEPBT/DIEA Activation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0" y="947780"/>
            <a:ext cx="7134212" cy="369332"/>
          </a:xfrm>
          <a:prstGeom prst="rect">
            <a:avLst/>
          </a:prstGeom>
          <a:noFill/>
        </p:spPr>
        <p:txBody>
          <a:bodyPr wrap="square">
            <a:spAutoFit/>
          </a:bodyPr>
          <a:lstStyle/>
          <a:p>
            <a:r>
              <a:rPr lang="en-US" sz="1800" b="1" i="1" dirty="0">
                <a:solidFill>
                  <a:srgbClr val="FFC000"/>
                </a:solidFill>
              </a:rPr>
              <a:t>2HN-Y</a:t>
            </a:r>
            <a:r>
              <a:rPr lang="en-US" sz="1800" b="1" i="1" dirty="0">
                <a:solidFill>
                  <a:srgbClr val="0000FF"/>
                </a:solidFill>
              </a:rPr>
              <a:t>[</a:t>
            </a:r>
            <a:r>
              <a:rPr lang="en-US" sz="1800" b="1" i="1" dirty="0" err="1">
                <a:solidFill>
                  <a:schemeClr val="accent1"/>
                </a:solidFill>
              </a:rPr>
              <a:t>Aib</a:t>
            </a:r>
            <a:r>
              <a:rPr lang="en-US" sz="1800" b="1" i="1" dirty="0">
                <a:solidFill>
                  <a:schemeClr val="accent1"/>
                </a:solidFill>
              </a:rPr>
              <a:t>][</a:t>
            </a:r>
            <a:r>
              <a:rPr lang="en-US" sz="1800" b="1" i="1" dirty="0" err="1">
                <a:solidFill>
                  <a:schemeClr val="accent1"/>
                </a:solidFill>
              </a:rPr>
              <a:t>Aib</a:t>
            </a:r>
            <a:r>
              <a:rPr lang="en-US" sz="1800" b="1" i="1" dirty="0">
                <a:solidFill>
                  <a:schemeClr val="accent1"/>
                </a:solidFill>
              </a:rPr>
              <a:t>]</a:t>
            </a:r>
            <a:r>
              <a:rPr lang="en-US" sz="1800" b="1" i="1" dirty="0">
                <a:solidFill>
                  <a:srgbClr val="FFC000"/>
                </a:solidFill>
              </a:rPr>
              <a:t>FLKK-NH2</a:t>
            </a:r>
            <a:r>
              <a:rPr lang="en-US" sz="1800" b="1" i="1" dirty="0"/>
              <a:t> –</a:t>
            </a:r>
            <a:r>
              <a:rPr lang="en-US" sz="1800" b="1" i="1" dirty="0">
                <a:solidFill>
                  <a:srgbClr val="FF0000"/>
                </a:solidFill>
              </a:rPr>
              <a:t> </a:t>
            </a:r>
            <a:r>
              <a:rPr lang="en-US" b="1" i="1" dirty="0">
                <a:solidFill>
                  <a:srgbClr val="FF0000"/>
                </a:solidFill>
              </a:rPr>
              <a:t>RP-HPLC traces at different temperatures </a:t>
            </a:r>
            <a:r>
              <a:rPr lang="en-US" b="1" i="1" dirty="0">
                <a:solidFill>
                  <a:srgbClr val="FF0000"/>
                </a:solidFill>
                <a:latin typeface="Century Gothic" panose="020B0502020202020204" pitchFamily="34" charset="0"/>
              </a:rPr>
              <a:t>©</a:t>
            </a:r>
            <a:r>
              <a:rPr lang="en-US" sz="1800" b="1" i="1" dirty="0">
                <a:solidFill>
                  <a:srgbClr val="FF0000"/>
                </a:solidFill>
              </a:rPr>
              <a:t> </a:t>
            </a:r>
          </a:p>
        </p:txBody>
      </p:sp>
      <p:pic>
        <p:nvPicPr>
          <p:cNvPr id="7" name="Content Placeholder 6">
            <a:extLst>
              <a:ext uri="{FF2B5EF4-FFF2-40B4-BE49-F238E27FC236}">
                <a16:creationId xmlns:a16="http://schemas.microsoft.com/office/drawing/2014/main" id="{D7695B1A-D504-B291-B279-E0DFDD6812C0}"/>
              </a:ext>
            </a:extLst>
          </p:cNvPr>
          <p:cNvPicPr>
            <a:picLocks noGrp="1" noChangeAspect="1"/>
          </p:cNvPicPr>
          <p:nvPr>
            <p:ph idx="1"/>
          </p:nvPr>
        </p:nvPicPr>
        <p:blipFill>
          <a:blip r:embed="rId2"/>
          <a:stretch>
            <a:fillRect/>
          </a:stretch>
        </p:blipFill>
        <p:spPr>
          <a:xfrm>
            <a:off x="240090" y="1484540"/>
            <a:ext cx="4458919" cy="2160775"/>
          </a:xfrm>
        </p:spPr>
      </p:pic>
      <p:pic>
        <p:nvPicPr>
          <p:cNvPr id="11" name="Picture 10">
            <a:extLst>
              <a:ext uri="{FF2B5EF4-FFF2-40B4-BE49-F238E27FC236}">
                <a16:creationId xmlns:a16="http://schemas.microsoft.com/office/drawing/2014/main" id="{168B1270-DC97-157A-000D-0ECA1A28C67D}"/>
              </a:ext>
            </a:extLst>
          </p:cNvPr>
          <p:cNvPicPr>
            <a:picLocks noChangeAspect="1"/>
          </p:cNvPicPr>
          <p:nvPr/>
        </p:nvPicPr>
        <p:blipFill>
          <a:blip r:embed="rId3"/>
          <a:stretch>
            <a:fillRect/>
          </a:stretch>
        </p:blipFill>
        <p:spPr>
          <a:xfrm>
            <a:off x="5744459" y="1404167"/>
            <a:ext cx="4682334" cy="2265269"/>
          </a:xfrm>
          <a:prstGeom prst="rect">
            <a:avLst/>
          </a:prstGeom>
        </p:spPr>
      </p:pic>
      <p:pic>
        <p:nvPicPr>
          <p:cNvPr id="15" name="Picture 14">
            <a:extLst>
              <a:ext uri="{FF2B5EF4-FFF2-40B4-BE49-F238E27FC236}">
                <a16:creationId xmlns:a16="http://schemas.microsoft.com/office/drawing/2014/main" id="{9EC0AD8D-E182-0E50-525E-CC9C504DD320}"/>
              </a:ext>
            </a:extLst>
          </p:cNvPr>
          <p:cNvPicPr>
            <a:picLocks noChangeAspect="1"/>
          </p:cNvPicPr>
          <p:nvPr/>
        </p:nvPicPr>
        <p:blipFill>
          <a:blip r:embed="rId4"/>
          <a:stretch>
            <a:fillRect/>
          </a:stretch>
        </p:blipFill>
        <p:spPr>
          <a:xfrm>
            <a:off x="240090" y="3756492"/>
            <a:ext cx="4787192" cy="2097476"/>
          </a:xfrm>
          <a:prstGeom prst="rect">
            <a:avLst/>
          </a:prstGeom>
        </p:spPr>
      </p:pic>
      <p:pic>
        <p:nvPicPr>
          <p:cNvPr id="17" name="Picture 16">
            <a:extLst>
              <a:ext uri="{FF2B5EF4-FFF2-40B4-BE49-F238E27FC236}">
                <a16:creationId xmlns:a16="http://schemas.microsoft.com/office/drawing/2014/main" id="{E76F834A-E02F-5E3D-6178-C56A10179236}"/>
              </a:ext>
            </a:extLst>
          </p:cNvPr>
          <p:cNvPicPr>
            <a:picLocks noChangeAspect="1"/>
          </p:cNvPicPr>
          <p:nvPr/>
        </p:nvPicPr>
        <p:blipFill>
          <a:blip r:embed="rId5"/>
          <a:stretch>
            <a:fillRect/>
          </a:stretch>
        </p:blipFill>
        <p:spPr>
          <a:xfrm>
            <a:off x="5834105" y="3756492"/>
            <a:ext cx="4339357" cy="2097476"/>
          </a:xfrm>
          <a:prstGeom prst="rect">
            <a:avLst/>
          </a:prstGeom>
        </p:spPr>
      </p:pic>
      <p:pic>
        <p:nvPicPr>
          <p:cNvPr id="19" name="Picture 18">
            <a:extLst>
              <a:ext uri="{FF2B5EF4-FFF2-40B4-BE49-F238E27FC236}">
                <a16:creationId xmlns:a16="http://schemas.microsoft.com/office/drawing/2014/main" id="{5AA070ED-C94F-689E-A50E-790D12551DC2}"/>
              </a:ext>
            </a:extLst>
          </p:cNvPr>
          <p:cNvPicPr>
            <a:picLocks noChangeAspect="1"/>
          </p:cNvPicPr>
          <p:nvPr/>
        </p:nvPicPr>
        <p:blipFill>
          <a:blip r:embed="rId6"/>
          <a:stretch>
            <a:fillRect/>
          </a:stretch>
        </p:blipFill>
        <p:spPr>
          <a:xfrm>
            <a:off x="5026471" y="1830367"/>
            <a:ext cx="390525" cy="323850"/>
          </a:xfrm>
          <a:prstGeom prst="rect">
            <a:avLst/>
          </a:prstGeom>
        </p:spPr>
      </p:pic>
      <p:pic>
        <p:nvPicPr>
          <p:cNvPr id="21" name="Picture 20">
            <a:extLst>
              <a:ext uri="{FF2B5EF4-FFF2-40B4-BE49-F238E27FC236}">
                <a16:creationId xmlns:a16="http://schemas.microsoft.com/office/drawing/2014/main" id="{D179EB88-EA9F-E343-2ACA-F006F1746311}"/>
              </a:ext>
            </a:extLst>
          </p:cNvPr>
          <p:cNvPicPr>
            <a:picLocks noChangeAspect="1"/>
          </p:cNvPicPr>
          <p:nvPr/>
        </p:nvPicPr>
        <p:blipFill>
          <a:blip r:embed="rId7"/>
          <a:stretch>
            <a:fillRect/>
          </a:stretch>
        </p:blipFill>
        <p:spPr>
          <a:xfrm>
            <a:off x="10426793" y="1801792"/>
            <a:ext cx="533400" cy="381000"/>
          </a:xfrm>
          <a:prstGeom prst="rect">
            <a:avLst/>
          </a:prstGeom>
        </p:spPr>
      </p:pic>
      <p:pic>
        <p:nvPicPr>
          <p:cNvPr id="23" name="Picture 22">
            <a:extLst>
              <a:ext uri="{FF2B5EF4-FFF2-40B4-BE49-F238E27FC236}">
                <a16:creationId xmlns:a16="http://schemas.microsoft.com/office/drawing/2014/main" id="{6CA65D09-CDEE-8461-5313-2255FDA5D7D8}"/>
              </a:ext>
            </a:extLst>
          </p:cNvPr>
          <p:cNvPicPr>
            <a:picLocks noChangeAspect="1"/>
          </p:cNvPicPr>
          <p:nvPr/>
        </p:nvPicPr>
        <p:blipFill>
          <a:blip r:embed="rId8"/>
          <a:stretch>
            <a:fillRect/>
          </a:stretch>
        </p:blipFill>
        <p:spPr>
          <a:xfrm>
            <a:off x="5026471" y="4590917"/>
            <a:ext cx="476250" cy="428625"/>
          </a:xfrm>
          <a:prstGeom prst="rect">
            <a:avLst/>
          </a:prstGeom>
        </p:spPr>
      </p:pic>
      <p:pic>
        <p:nvPicPr>
          <p:cNvPr id="25" name="Picture 24">
            <a:extLst>
              <a:ext uri="{FF2B5EF4-FFF2-40B4-BE49-F238E27FC236}">
                <a16:creationId xmlns:a16="http://schemas.microsoft.com/office/drawing/2014/main" id="{696CC532-DDC0-4097-16FC-F816C5918545}"/>
              </a:ext>
            </a:extLst>
          </p:cNvPr>
          <p:cNvPicPr>
            <a:picLocks noChangeAspect="1"/>
          </p:cNvPicPr>
          <p:nvPr/>
        </p:nvPicPr>
        <p:blipFill>
          <a:blip r:embed="rId9"/>
          <a:stretch>
            <a:fillRect/>
          </a:stretch>
        </p:blipFill>
        <p:spPr>
          <a:xfrm>
            <a:off x="10289102" y="4546800"/>
            <a:ext cx="619125" cy="419100"/>
          </a:xfrm>
          <a:prstGeom prst="rect">
            <a:avLst/>
          </a:prstGeom>
        </p:spPr>
      </p:pic>
    </p:spTree>
    <p:extLst>
      <p:ext uri="{BB962C8B-B14F-4D97-AF65-F5344CB8AC3E}">
        <p14:creationId xmlns:p14="http://schemas.microsoft.com/office/powerpoint/2010/main" val="195921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DEPBT Activation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1" y="947780"/>
            <a:ext cx="7382098" cy="369332"/>
          </a:xfrm>
          <a:prstGeom prst="rect">
            <a:avLst/>
          </a:prstGeom>
          <a:noFill/>
        </p:spPr>
        <p:txBody>
          <a:bodyPr wrap="square">
            <a:spAutoFit/>
          </a:bodyPr>
          <a:lstStyle/>
          <a:p>
            <a:r>
              <a:rPr lang="en-US" sz="1800" b="1" i="1" dirty="0">
                <a:solidFill>
                  <a:srgbClr val="FFC000"/>
                </a:solidFill>
              </a:rPr>
              <a:t>2HN-Y</a:t>
            </a:r>
            <a:r>
              <a:rPr lang="en-US" sz="1800" b="1" i="1" dirty="0">
                <a:solidFill>
                  <a:srgbClr val="0000FF"/>
                </a:solidFill>
              </a:rPr>
              <a:t>[</a:t>
            </a:r>
            <a:r>
              <a:rPr lang="en-US" sz="1800" b="1" i="1" dirty="0" err="1">
                <a:solidFill>
                  <a:schemeClr val="accent1"/>
                </a:solidFill>
              </a:rPr>
              <a:t>Aib</a:t>
            </a:r>
            <a:r>
              <a:rPr lang="en-US" sz="1800" b="1" i="1" dirty="0">
                <a:solidFill>
                  <a:schemeClr val="accent1"/>
                </a:solidFill>
              </a:rPr>
              <a:t>][</a:t>
            </a:r>
            <a:r>
              <a:rPr lang="en-US" sz="1800" b="1" i="1" dirty="0" err="1">
                <a:solidFill>
                  <a:schemeClr val="accent1"/>
                </a:solidFill>
              </a:rPr>
              <a:t>Aib</a:t>
            </a:r>
            <a:r>
              <a:rPr lang="en-US" sz="1800" b="1" i="1" dirty="0">
                <a:solidFill>
                  <a:schemeClr val="accent1"/>
                </a:solidFill>
              </a:rPr>
              <a:t>]</a:t>
            </a:r>
            <a:r>
              <a:rPr lang="en-US" sz="1800" b="1" i="1" dirty="0">
                <a:solidFill>
                  <a:srgbClr val="FFC000"/>
                </a:solidFill>
              </a:rPr>
              <a:t>FLKK-NH2-</a:t>
            </a:r>
            <a:r>
              <a:rPr lang="en-US" sz="1800" b="1" i="1" dirty="0">
                <a:solidFill>
                  <a:srgbClr val="FF0000"/>
                </a:solidFill>
              </a:rPr>
              <a:t> Temperature Vs Relative % By RP-HPLC</a:t>
            </a:r>
            <a:r>
              <a:rPr lang="en-US" sz="1800" b="1" i="1" dirty="0"/>
              <a:t> </a:t>
            </a:r>
            <a:endParaRPr lang="en-US" b="1" dirty="0"/>
          </a:p>
        </p:txBody>
      </p:sp>
      <p:pic>
        <p:nvPicPr>
          <p:cNvPr id="10" name="Content Placeholder 9">
            <a:extLst>
              <a:ext uri="{FF2B5EF4-FFF2-40B4-BE49-F238E27FC236}">
                <a16:creationId xmlns:a16="http://schemas.microsoft.com/office/drawing/2014/main" id="{646E5E05-E9E6-5C0A-59F8-EF6C412A315E}"/>
              </a:ext>
            </a:extLst>
          </p:cNvPr>
          <p:cNvPicPr>
            <a:picLocks noGrp="1" noChangeAspect="1"/>
          </p:cNvPicPr>
          <p:nvPr>
            <p:ph idx="1"/>
          </p:nvPr>
        </p:nvPicPr>
        <p:blipFill>
          <a:blip r:embed="rId2"/>
          <a:stretch>
            <a:fillRect/>
          </a:stretch>
        </p:blipFill>
        <p:spPr>
          <a:xfrm>
            <a:off x="419878" y="1442984"/>
            <a:ext cx="10804592" cy="4351338"/>
          </a:xfrm>
          <a:prstGeom prst="rect">
            <a:avLst/>
          </a:prstGeom>
        </p:spPr>
      </p:pic>
    </p:spTree>
    <p:extLst>
      <p:ext uri="{BB962C8B-B14F-4D97-AF65-F5344CB8AC3E}">
        <p14:creationId xmlns:p14="http://schemas.microsoft.com/office/powerpoint/2010/main" val="175888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Results-Case Study1</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1" y="947780"/>
            <a:ext cx="6094602" cy="369332"/>
          </a:xfrm>
          <a:prstGeom prst="rect">
            <a:avLst/>
          </a:prstGeom>
          <a:noFill/>
        </p:spPr>
        <p:txBody>
          <a:bodyPr wrap="square">
            <a:spAutoFit/>
          </a:bodyPr>
          <a:lstStyle/>
          <a:p>
            <a:r>
              <a:rPr lang="en-US" sz="1800" b="1" i="1" dirty="0"/>
              <a:t> </a:t>
            </a:r>
            <a:endParaRPr lang="en-US" b="1" dirty="0"/>
          </a:p>
        </p:txBody>
      </p:sp>
      <p:sp>
        <p:nvSpPr>
          <p:cNvPr id="5" name="Content Placeholder 4">
            <a:extLst>
              <a:ext uri="{FF2B5EF4-FFF2-40B4-BE49-F238E27FC236}">
                <a16:creationId xmlns:a16="http://schemas.microsoft.com/office/drawing/2014/main" id="{F4D92FD2-F6AB-ECED-3979-67B4871B5A7C}"/>
              </a:ext>
            </a:extLst>
          </p:cNvPr>
          <p:cNvSpPr>
            <a:spLocks noGrp="1"/>
          </p:cNvSpPr>
          <p:nvPr>
            <p:ph idx="1"/>
          </p:nvPr>
        </p:nvSpPr>
        <p:spPr>
          <a:xfrm>
            <a:off x="594920" y="1132446"/>
            <a:ext cx="10515600" cy="4351338"/>
          </a:xfrm>
        </p:spPr>
        <p:txBody>
          <a:bodyPr>
            <a:normAutofit/>
          </a:bodyPr>
          <a:lstStyle/>
          <a:p>
            <a:r>
              <a:rPr lang="en-US" sz="2400" b="1" dirty="0"/>
              <a:t>Heating showed significant improvement in formation of the full-length peptide </a:t>
            </a:r>
          </a:p>
          <a:p>
            <a:r>
              <a:rPr lang="en-US" sz="2400" b="1" dirty="0"/>
              <a:t>DIC/Oxyma coupling is shown to be the best activation chemistry in this scenario with essentially no deletion product detected at 50 and 60 degrees</a:t>
            </a:r>
          </a:p>
          <a:p>
            <a:r>
              <a:rPr lang="en-US" sz="2400" b="1" dirty="0" err="1"/>
              <a:t>PyBOP</a:t>
            </a:r>
            <a:r>
              <a:rPr lang="en-US" sz="2400" b="1" dirty="0"/>
              <a:t> coupling is also shown to work very well with heating at 60 degrees with very minimal deletion product</a:t>
            </a:r>
          </a:p>
          <a:p>
            <a:r>
              <a:rPr lang="en-US" sz="2400" b="1" dirty="0"/>
              <a:t>DEPBT showed to be the worse activation scheme with significant amount of deletion detected at 60 degrees although improvements were observed with increasing temperature</a:t>
            </a:r>
          </a:p>
        </p:txBody>
      </p:sp>
    </p:spTree>
    <p:extLst>
      <p:ext uri="{BB962C8B-B14F-4D97-AF65-F5344CB8AC3E}">
        <p14:creationId xmlns:p14="http://schemas.microsoft.com/office/powerpoint/2010/main" val="257649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Conclusion-Case Study 1</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1" y="947780"/>
            <a:ext cx="6094602" cy="369332"/>
          </a:xfrm>
          <a:prstGeom prst="rect">
            <a:avLst/>
          </a:prstGeom>
          <a:noFill/>
        </p:spPr>
        <p:txBody>
          <a:bodyPr wrap="square">
            <a:spAutoFit/>
          </a:bodyPr>
          <a:lstStyle/>
          <a:p>
            <a:r>
              <a:rPr lang="en-US" sz="1800" b="1" i="1" dirty="0"/>
              <a:t> </a:t>
            </a:r>
            <a:endParaRPr lang="en-US" b="1" dirty="0"/>
          </a:p>
        </p:txBody>
      </p:sp>
      <p:sp>
        <p:nvSpPr>
          <p:cNvPr id="5" name="Content Placeholder 4">
            <a:extLst>
              <a:ext uri="{FF2B5EF4-FFF2-40B4-BE49-F238E27FC236}">
                <a16:creationId xmlns:a16="http://schemas.microsoft.com/office/drawing/2014/main" id="{F4D92FD2-F6AB-ECED-3979-67B4871B5A7C}"/>
              </a:ext>
            </a:extLst>
          </p:cNvPr>
          <p:cNvSpPr>
            <a:spLocks noGrp="1"/>
          </p:cNvSpPr>
          <p:nvPr>
            <p:ph idx="1"/>
          </p:nvPr>
        </p:nvSpPr>
        <p:spPr>
          <a:xfrm>
            <a:off x="594920" y="1132446"/>
            <a:ext cx="10515600" cy="4351338"/>
          </a:xfrm>
        </p:spPr>
        <p:txBody>
          <a:bodyPr>
            <a:normAutofit/>
          </a:bodyPr>
          <a:lstStyle/>
          <a:p>
            <a:r>
              <a:rPr lang="en-US" sz="2000" b="1" dirty="0"/>
              <a:t>TETRAS heating is showing great improvement over room temperature chemistry</a:t>
            </a:r>
          </a:p>
          <a:p>
            <a:r>
              <a:rPr lang="en-US" sz="2000" b="1" dirty="0"/>
              <a:t>There is differences in product quality with different activation with TETRAS heating, in this case the DIC/Oxyma looks to produce the highest quality product for this sequence at 50-60 degrees</a:t>
            </a:r>
          </a:p>
          <a:p>
            <a:r>
              <a:rPr lang="en-US" sz="2000" b="1" dirty="0"/>
              <a:t>Although this case study focused on </a:t>
            </a:r>
            <a:r>
              <a:rPr lang="en-US" sz="2000" b="1" dirty="0" err="1"/>
              <a:t>Aib</a:t>
            </a:r>
            <a:r>
              <a:rPr lang="en-US" sz="2000" b="1" dirty="0"/>
              <a:t> deletion no significant finding were revealed for other heating phenomena, including premature FMOC removal, reagent degradation or delirious side reactions</a:t>
            </a:r>
          </a:p>
          <a:p>
            <a:r>
              <a:rPr lang="en-US" sz="2000" b="1" dirty="0"/>
              <a:t>DEPBT showed to be the worse activation scheme with significant amount of deletion detected at 60 degrees although improvements were observed with increasing temperature</a:t>
            </a:r>
          </a:p>
          <a:p>
            <a:r>
              <a:rPr lang="en-US" sz="2000" b="1" dirty="0"/>
              <a:t>The contrast between room temperature coupling and elevated temperature is outstanding, </a:t>
            </a:r>
            <a:r>
              <a:rPr lang="en-US" sz="2000" b="1" dirty="0" err="1"/>
              <a:t>ie</a:t>
            </a:r>
            <a:r>
              <a:rPr lang="en-US" sz="2000" b="1" dirty="0"/>
              <a:t>… the </a:t>
            </a:r>
            <a:r>
              <a:rPr lang="en-US" sz="2000" b="1" dirty="0" err="1"/>
              <a:t>PyBOP</a:t>
            </a:r>
            <a:r>
              <a:rPr lang="en-US" sz="2000" b="1" dirty="0"/>
              <a:t> showed the best full-length product at room temperature where DIC/Oxyma was very inefficient but increasing the temperature showed DIC/Oxyma to be the superior</a:t>
            </a:r>
          </a:p>
        </p:txBody>
      </p:sp>
    </p:spTree>
    <p:extLst>
      <p:ext uri="{BB962C8B-B14F-4D97-AF65-F5344CB8AC3E}">
        <p14:creationId xmlns:p14="http://schemas.microsoft.com/office/powerpoint/2010/main" val="115796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Case Study 2</a:t>
            </a:r>
          </a:p>
        </p:txBody>
      </p:sp>
      <p:sp>
        <p:nvSpPr>
          <p:cNvPr id="7" name="Content Placeholder 6">
            <a:extLst>
              <a:ext uri="{FF2B5EF4-FFF2-40B4-BE49-F238E27FC236}">
                <a16:creationId xmlns:a16="http://schemas.microsoft.com/office/drawing/2014/main" id="{A566417F-AE04-C639-4EEB-A938478382EA}"/>
              </a:ext>
            </a:extLst>
          </p:cNvPr>
          <p:cNvSpPr>
            <a:spLocks noGrp="1"/>
          </p:cNvSpPr>
          <p:nvPr>
            <p:ph idx="1"/>
          </p:nvPr>
        </p:nvSpPr>
        <p:spPr>
          <a:xfrm>
            <a:off x="419450" y="821908"/>
            <a:ext cx="10934350" cy="5061227"/>
          </a:xfrm>
        </p:spPr>
        <p:txBody>
          <a:bodyPr>
            <a:normAutofit/>
          </a:bodyPr>
          <a:lstStyle/>
          <a:p>
            <a:pPr marL="457200" lvl="1" indent="0">
              <a:buNone/>
            </a:pPr>
            <a:r>
              <a:rPr lang="en-US" sz="1800" b="1" dirty="0">
                <a:solidFill>
                  <a:srgbClr val="FF0000"/>
                </a:solidFill>
              </a:rPr>
              <a:t>Case Study 2: </a:t>
            </a:r>
            <a:r>
              <a:rPr lang="en-US" sz="1800" b="1" dirty="0"/>
              <a:t>PEP2-2HN-LHC</a:t>
            </a:r>
            <a:r>
              <a:rPr lang="en-US" sz="1800" b="1" dirty="0">
                <a:solidFill>
                  <a:srgbClr val="FF0000"/>
                </a:solidFill>
              </a:rPr>
              <a:t>DG</a:t>
            </a:r>
            <a:r>
              <a:rPr lang="en-US" sz="1800" b="1" dirty="0"/>
              <a:t>FK-Cysteamine, </a:t>
            </a:r>
            <a:r>
              <a:rPr lang="en-US" sz="1800" b="1" dirty="0">
                <a:solidFill>
                  <a:srgbClr val="FF0000"/>
                </a:solidFill>
              </a:rPr>
              <a:t>MW=877.36 AMU</a:t>
            </a:r>
          </a:p>
          <a:p>
            <a:pPr marL="457200" lvl="1" indent="0">
              <a:buNone/>
            </a:pPr>
            <a:endParaRPr lang="en-US" sz="1800" b="1" dirty="0">
              <a:solidFill>
                <a:srgbClr val="FF0000"/>
              </a:solidFill>
            </a:endParaRPr>
          </a:p>
          <a:p>
            <a:pPr lvl="1"/>
            <a:r>
              <a:rPr lang="en-US" sz="1600" b="1" dirty="0"/>
              <a:t>Aspartimide formation results from a base induced attack of the backbone nitrogen of an adjacent residue on the side chain carboxylate of the next amino acid forming several different adducts that render the product useless, normally a Aspartic acid or Asparagine residue next to a glycine but aspartimide formation has been observed in other sequences  ( </a:t>
            </a:r>
            <a:r>
              <a:rPr lang="en-US" sz="1600" b="1" dirty="0">
                <a:solidFill>
                  <a:srgbClr val="FF0000"/>
                </a:solidFill>
              </a:rPr>
              <a:t>see figure on next slide</a:t>
            </a:r>
            <a:r>
              <a:rPr lang="en-US" sz="1600" b="1" dirty="0"/>
              <a:t>)</a:t>
            </a:r>
          </a:p>
          <a:p>
            <a:pPr lvl="1"/>
            <a:r>
              <a:rPr lang="en-US" sz="1600" b="1" dirty="0"/>
              <a:t>This </a:t>
            </a:r>
            <a:r>
              <a:rPr lang="en-US" sz="1600" b="1" dirty="0" err="1"/>
              <a:t>phenoma</a:t>
            </a:r>
            <a:r>
              <a:rPr lang="en-US" sz="1600" b="1" dirty="0"/>
              <a:t> that has burdened Peptide Chemist over the ages and has shown greater interest with the advent of heating for peptide synthesis  </a:t>
            </a:r>
          </a:p>
          <a:p>
            <a:pPr lvl="1"/>
            <a:r>
              <a:rPr lang="en-US" sz="1600" b="1" dirty="0"/>
              <a:t>This </a:t>
            </a:r>
            <a:r>
              <a:rPr lang="en-US" sz="1600" b="1" dirty="0" err="1"/>
              <a:t>phenoma</a:t>
            </a:r>
            <a:r>
              <a:rPr lang="en-US" sz="1600" b="1" dirty="0"/>
              <a:t> consist of three adducts, Succinimide formation (-18 AMU) , Iso-Aspartic acid (mass neutral) and Piperidine adduct(+67 AMU), this study just focuses on the Succinimide formation and Piperidine adduct because the Iso-aspartic acid side product formation is difficult to assess via mass spectrometry although it should be noted that succinimide formation can be hydrolyzed to Iso-</a:t>
            </a:r>
            <a:r>
              <a:rPr lang="en-US" sz="1600" b="1" dirty="0" err="1"/>
              <a:t>aspaspartic</a:t>
            </a:r>
            <a:r>
              <a:rPr lang="en-US" sz="1600" b="1" dirty="0"/>
              <a:t> acid moiety and co-elute with the product</a:t>
            </a:r>
          </a:p>
          <a:p>
            <a:pPr lvl="1"/>
            <a:r>
              <a:rPr lang="en-US" sz="1600" b="1" dirty="0"/>
              <a:t>The sequence was designed to produce aspartimide formation by products and most likely results in racemic mixtures</a:t>
            </a:r>
          </a:p>
          <a:p>
            <a:pPr lvl="1"/>
            <a:r>
              <a:rPr lang="en-US" sz="1600" b="1" dirty="0"/>
              <a:t>All syntheses were accomplished using 10 min double coupling, 20 min(10 x 2) FMOC deprotections with subsequent washings after major steps</a:t>
            </a:r>
          </a:p>
          <a:p>
            <a:pPr lvl="1"/>
            <a:r>
              <a:rPr lang="en-US" sz="1600" b="1" dirty="0"/>
              <a:t>In this case a Cysteamine </a:t>
            </a:r>
            <a:r>
              <a:rPr lang="en-US" sz="1600" b="1" dirty="0" err="1"/>
              <a:t>ClTrt</a:t>
            </a:r>
            <a:r>
              <a:rPr lang="en-US" sz="1600" b="1" dirty="0"/>
              <a:t> resin was used to provide a </a:t>
            </a:r>
            <a:r>
              <a:rPr lang="en-US" sz="1600" b="1" dirty="0" err="1"/>
              <a:t>a</a:t>
            </a:r>
            <a:r>
              <a:rPr lang="en-US" sz="1600" b="1" dirty="0"/>
              <a:t> C terminal thiol. It has been reported that unwanted lability of </a:t>
            </a:r>
            <a:r>
              <a:rPr lang="en-US" sz="1600" b="1" dirty="0" err="1"/>
              <a:t>ClTrt</a:t>
            </a:r>
            <a:r>
              <a:rPr lang="en-US" sz="1600" b="1" dirty="0"/>
              <a:t> resins from the solid support have been observed using heating in peptide synthesis, monitoring yield lost compared to room temperature syntheses was recorded</a:t>
            </a:r>
          </a:p>
          <a:p>
            <a:pPr lvl="1"/>
            <a:r>
              <a:rPr lang="en-US" sz="1600" b="1" dirty="0"/>
              <a:t>Peptides were TFA deprotected and cleaved from solid support using 90% TFA, 10% TIS. Precipitated with Tert-Butyl methyl Ether, centrifuged and washed  3X with ether and then dried and reconstituted for direct LCMS analysis</a:t>
            </a:r>
          </a:p>
          <a:p>
            <a:pPr lvl="1"/>
            <a:endParaRPr lang="en-US" sz="2000" b="1" dirty="0">
              <a:solidFill>
                <a:srgbClr val="FF0000"/>
              </a:solidFill>
            </a:endParaRPr>
          </a:p>
          <a:p>
            <a:pPr lvl="1"/>
            <a:endParaRPr lang="en-US" sz="2000" b="1" dirty="0">
              <a:solidFill>
                <a:srgbClr val="FF0000"/>
              </a:solidFill>
            </a:endParaRPr>
          </a:p>
          <a:p>
            <a:pPr lvl="1"/>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i="1" dirty="0"/>
          </a:p>
          <a:p>
            <a:pPr marL="457200" lvl="1" indent="0">
              <a:buNone/>
            </a:pPr>
            <a:endParaRPr lang="en-US" sz="2000" b="1" i="1" dirty="0">
              <a:solidFill>
                <a:srgbClr val="FF0000"/>
              </a:solidFill>
            </a:endParaRPr>
          </a:p>
          <a:p>
            <a:pPr marL="457200" lvl="1" indent="0">
              <a:buNone/>
            </a:pPr>
            <a:endParaRPr lang="en-US" dirty="0"/>
          </a:p>
        </p:txBody>
      </p:sp>
    </p:spTree>
    <p:extLst>
      <p:ext uri="{BB962C8B-B14F-4D97-AF65-F5344CB8AC3E}">
        <p14:creationId xmlns:p14="http://schemas.microsoft.com/office/powerpoint/2010/main" val="125518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Case Study 2</a:t>
            </a:r>
          </a:p>
        </p:txBody>
      </p:sp>
      <p:sp>
        <p:nvSpPr>
          <p:cNvPr id="7" name="Content Placeholder 6">
            <a:extLst>
              <a:ext uri="{FF2B5EF4-FFF2-40B4-BE49-F238E27FC236}">
                <a16:creationId xmlns:a16="http://schemas.microsoft.com/office/drawing/2014/main" id="{A566417F-AE04-C639-4EEB-A938478382EA}"/>
              </a:ext>
            </a:extLst>
          </p:cNvPr>
          <p:cNvSpPr>
            <a:spLocks noGrp="1"/>
          </p:cNvSpPr>
          <p:nvPr>
            <p:ph idx="1"/>
          </p:nvPr>
        </p:nvSpPr>
        <p:spPr>
          <a:xfrm>
            <a:off x="419450" y="821908"/>
            <a:ext cx="10934350" cy="5061227"/>
          </a:xfrm>
        </p:spPr>
        <p:txBody>
          <a:bodyPr>
            <a:normAutofit/>
          </a:bodyPr>
          <a:lstStyle/>
          <a:p>
            <a:pPr marL="457200" lvl="1" indent="0">
              <a:buNone/>
            </a:pPr>
            <a:r>
              <a:rPr lang="en-US" sz="1800" b="1" dirty="0">
                <a:solidFill>
                  <a:srgbClr val="FF0000"/>
                </a:solidFill>
              </a:rPr>
              <a:t>Case Study 2: </a:t>
            </a:r>
            <a:r>
              <a:rPr lang="en-US" sz="1800" b="1" dirty="0"/>
              <a:t>PEP2-2HN-LHC</a:t>
            </a:r>
            <a:r>
              <a:rPr lang="en-US" sz="1800" b="1" dirty="0">
                <a:solidFill>
                  <a:srgbClr val="FF0000"/>
                </a:solidFill>
              </a:rPr>
              <a:t>DG</a:t>
            </a:r>
            <a:r>
              <a:rPr lang="en-US" sz="1800" b="1" dirty="0"/>
              <a:t>FK-Cysteamine-Cltrt Resin</a:t>
            </a:r>
          </a:p>
          <a:p>
            <a:pPr marL="457200" lvl="1" indent="0">
              <a:buNone/>
            </a:pPr>
            <a:endParaRPr lang="en-US" sz="1800" b="1" dirty="0">
              <a:solidFill>
                <a:srgbClr val="FF0000"/>
              </a:solidFill>
            </a:endParaRPr>
          </a:p>
          <a:p>
            <a:pPr marL="457200" lvl="1" indent="0">
              <a:buNone/>
            </a:pPr>
            <a:endParaRPr lang="en-US" sz="2000" b="1" dirty="0">
              <a:solidFill>
                <a:srgbClr val="FF0000"/>
              </a:solidFill>
            </a:endParaRPr>
          </a:p>
          <a:p>
            <a:pPr lvl="1"/>
            <a:endParaRPr lang="en-US" sz="2000" b="1" dirty="0">
              <a:solidFill>
                <a:srgbClr val="FF0000"/>
              </a:solidFill>
            </a:endParaRPr>
          </a:p>
          <a:p>
            <a:pPr lvl="1"/>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i="1" dirty="0"/>
          </a:p>
          <a:p>
            <a:pPr marL="457200" lvl="1" indent="0">
              <a:buNone/>
            </a:pPr>
            <a:endParaRPr lang="en-US" sz="2000" b="1" i="1" dirty="0">
              <a:solidFill>
                <a:srgbClr val="FF0000"/>
              </a:solidFill>
            </a:endParaRPr>
          </a:p>
          <a:p>
            <a:pPr marL="457200" lvl="1" indent="0">
              <a:buNone/>
            </a:pPr>
            <a:endParaRPr lang="en-US" dirty="0"/>
          </a:p>
        </p:txBody>
      </p:sp>
      <p:pic>
        <p:nvPicPr>
          <p:cNvPr id="4" name="Picture 3">
            <a:extLst>
              <a:ext uri="{FF2B5EF4-FFF2-40B4-BE49-F238E27FC236}">
                <a16:creationId xmlns:a16="http://schemas.microsoft.com/office/drawing/2014/main" id="{3C971405-DF50-9613-93B9-0A5F686C6295}"/>
              </a:ext>
            </a:extLst>
          </p:cNvPr>
          <p:cNvPicPr>
            <a:picLocks noChangeAspect="1"/>
          </p:cNvPicPr>
          <p:nvPr/>
        </p:nvPicPr>
        <p:blipFill>
          <a:blip r:embed="rId2"/>
          <a:stretch>
            <a:fillRect/>
          </a:stretch>
        </p:blipFill>
        <p:spPr>
          <a:xfrm>
            <a:off x="838200" y="1749097"/>
            <a:ext cx="7577399" cy="3909540"/>
          </a:xfrm>
          <a:prstGeom prst="rect">
            <a:avLst/>
          </a:prstGeom>
        </p:spPr>
      </p:pic>
    </p:spTree>
    <p:extLst>
      <p:ext uri="{BB962C8B-B14F-4D97-AF65-F5344CB8AC3E}">
        <p14:creationId xmlns:p14="http://schemas.microsoft.com/office/powerpoint/2010/main" val="87149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a:t>
            </a:r>
            <a:r>
              <a:rPr lang="en-US" b="1" dirty="0" err="1"/>
              <a:t>PyBOP</a:t>
            </a:r>
            <a:r>
              <a:rPr lang="en-US" b="1" dirty="0"/>
              <a:t> Aspartimide Formation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42331" y="1165962"/>
            <a:ext cx="7296325" cy="369332"/>
          </a:xfrm>
          <a:prstGeom prst="rect">
            <a:avLst/>
          </a:prstGeom>
          <a:noFill/>
        </p:spPr>
        <p:txBody>
          <a:bodyPr wrap="square">
            <a:spAutoFit/>
          </a:bodyPr>
          <a:lstStyle/>
          <a:p>
            <a:r>
              <a:rPr lang="en-US" b="1" dirty="0"/>
              <a:t>PEP2-2HN-LHC</a:t>
            </a:r>
            <a:r>
              <a:rPr lang="en-US" b="1" dirty="0">
                <a:solidFill>
                  <a:srgbClr val="FF0000"/>
                </a:solidFill>
              </a:rPr>
              <a:t>DG</a:t>
            </a:r>
            <a:r>
              <a:rPr lang="en-US" b="1" dirty="0"/>
              <a:t>FK-Cysteamine-</a:t>
            </a:r>
            <a:r>
              <a:rPr lang="en-US" sz="1800" b="1" i="1" dirty="0">
                <a:solidFill>
                  <a:srgbClr val="FF0000"/>
                </a:solidFill>
              </a:rPr>
              <a:t> Temperature Vs Relative % By RP-HPLC</a:t>
            </a:r>
            <a:r>
              <a:rPr lang="en-US" sz="1800" b="1" i="1" dirty="0"/>
              <a:t> </a:t>
            </a:r>
            <a:endParaRPr lang="en-US" b="1" dirty="0"/>
          </a:p>
        </p:txBody>
      </p:sp>
      <p:pic>
        <p:nvPicPr>
          <p:cNvPr id="7" name="Content Placeholder 6">
            <a:extLst>
              <a:ext uri="{FF2B5EF4-FFF2-40B4-BE49-F238E27FC236}">
                <a16:creationId xmlns:a16="http://schemas.microsoft.com/office/drawing/2014/main" id="{7F13610F-BEFF-1DBE-3ED4-6C4DDF2853BE}"/>
              </a:ext>
            </a:extLst>
          </p:cNvPr>
          <p:cNvPicPr>
            <a:picLocks noGrp="1" noChangeAspect="1"/>
          </p:cNvPicPr>
          <p:nvPr>
            <p:ph idx="1"/>
          </p:nvPr>
        </p:nvPicPr>
        <p:blipFill>
          <a:blip r:embed="rId2"/>
          <a:stretch>
            <a:fillRect/>
          </a:stretch>
        </p:blipFill>
        <p:spPr>
          <a:xfrm>
            <a:off x="83889" y="1647183"/>
            <a:ext cx="11945923" cy="4221448"/>
          </a:xfrm>
        </p:spPr>
      </p:pic>
    </p:spTree>
    <p:extLst>
      <p:ext uri="{BB962C8B-B14F-4D97-AF65-F5344CB8AC3E}">
        <p14:creationId xmlns:p14="http://schemas.microsoft.com/office/powerpoint/2010/main" val="351016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DIC/Oxyma Aspartimide Formation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42332" y="1165962"/>
            <a:ext cx="7271158" cy="369332"/>
          </a:xfrm>
          <a:prstGeom prst="rect">
            <a:avLst/>
          </a:prstGeom>
          <a:noFill/>
        </p:spPr>
        <p:txBody>
          <a:bodyPr wrap="square">
            <a:spAutoFit/>
          </a:bodyPr>
          <a:lstStyle/>
          <a:p>
            <a:r>
              <a:rPr lang="en-US" b="1" dirty="0"/>
              <a:t>PEP2-2HN-LHC</a:t>
            </a:r>
            <a:r>
              <a:rPr lang="en-US" b="1" dirty="0">
                <a:solidFill>
                  <a:srgbClr val="FF0000"/>
                </a:solidFill>
              </a:rPr>
              <a:t>DG</a:t>
            </a:r>
            <a:r>
              <a:rPr lang="en-US" b="1" dirty="0"/>
              <a:t>FK-Cysteamine-</a:t>
            </a:r>
            <a:r>
              <a:rPr lang="en-US" sz="1800" b="1" i="1" dirty="0">
                <a:solidFill>
                  <a:srgbClr val="FF0000"/>
                </a:solidFill>
              </a:rPr>
              <a:t> Temperature Vs Relative % By RP-HPLC</a:t>
            </a:r>
            <a:r>
              <a:rPr lang="en-US" sz="1800" b="1" i="1" dirty="0"/>
              <a:t> </a:t>
            </a:r>
            <a:endParaRPr lang="en-US" b="1" dirty="0"/>
          </a:p>
        </p:txBody>
      </p:sp>
      <p:pic>
        <p:nvPicPr>
          <p:cNvPr id="13" name="Content Placeholder 12">
            <a:extLst>
              <a:ext uri="{FF2B5EF4-FFF2-40B4-BE49-F238E27FC236}">
                <a16:creationId xmlns:a16="http://schemas.microsoft.com/office/drawing/2014/main" id="{3DC22B35-478B-7A50-B251-4420D6FD2D6E}"/>
              </a:ext>
            </a:extLst>
          </p:cNvPr>
          <p:cNvPicPr>
            <a:picLocks noGrp="1" noChangeAspect="1"/>
          </p:cNvPicPr>
          <p:nvPr>
            <p:ph idx="1"/>
          </p:nvPr>
        </p:nvPicPr>
        <p:blipFill>
          <a:blip r:embed="rId2"/>
          <a:stretch>
            <a:fillRect/>
          </a:stretch>
        </p:blipFill>
        <p:spPr>
          <a:xfrm>
            <a:off x="151002" y="1573106"/>
            <a:ext cx="11894818" cy="4252225"/>
          </a:xfrm>
        </p:spPr>
      </p:pic>
    </p:spTree>
    <p:extLst>
      <p:ext uri="{BB962C8B-B14F-4D97-AF65-F5344CB8AC3E}">
        <p14:creationId xmlns:p14="http://schemas.microsoft.com/office/powerpoint/2010/main" val="380426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DEPBT Aspartimide Formation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42331" y="1063690"/>
            <a:ext cx="7532502" cy="369332"/>
          </a:xfrm>
          <a:prstGeom prst="rect">
            <a:avLst/>
          </a:prstGeom>
          <a:noFill/>
        </p:spPr>
        <p:txBody>
          <a:bodyPr wrap="square">
            <a:spAutoFit/>
          </a:bodyPr>
          <a:lstStyle/>
          <a:p>
            <a:r>
              <a:rPr lang="en-US" b="1" dirty="0"/>
              <a:t>PEP2-2HN-LHC</a:t>
            </a:r>
            <a:r>
              <a:rPr lang="en-US" b="1" dirty="0">
                <a:solidFill>
                  <a:srgbClr val="FF0000"/>
                </a:solidFill>
              </a:rPr>
              <a:t>DG</a:t>
            </a:r>
            <a:r>
              <a:rPr lang="en-US" b="1" dirty="0"/>
              <a:t>FK-Cysteamine-</a:t>
            </a:r>
            <a:r>
              <a:rPr lang="en-US" sz="1800" b="1" i="1" dirty="0">
                <a:solidFill>
                  <a:srgbClr val="FF0000"/>
                </a:solidFill>
              </a:rPr>
              <a:t> Temperature Vs Relative % By RP-HPLC</a:t>
            </a:r>
            <a:r>
              <a:rPr lang="en-US" sz="1800" b="1" i="1" dirty="0"/>
              <a:t> </a:t>
            </a:r>
            <a:endParaRPr lang="en-US" b="1" dirty="0"/>
          </a:p>
        </p:txBody>
      </p:sp>
      <p:pic>
        <p:nvPicPr>
          <p:cNvPr id="14" name="Content Placeholder 13">
            <a:extLst>
              <a:ext uri="{FF2B5EF4-FFF2-40B4-BE49-F238E27FC236}">
                <a16:creationId xmlns:a16="http://schemas.microsoft.com/office/drawing/2014/main" id="{059DBE97-F60D-236D-6CA3-CEF225059120}"/>
              </a:ext>
            </a:extLst>
          </p:cNvPr>
          <p:cNvPicPr>
            <a:picLocks noGrp="1" noChangeAspect="1"/>
          </p:cNvPicPr>
          <p:nvPr>
            <p:ph idx="1"/>
          </p:nvPr>
        </p:nvPicPr>
        <p:blipFill>
          <a:blip r:embed="rId2"/>
          <a:stretch>
            <a:fillRect/>
          </a:stretch>
        </p:blipFill>
        <p:spPr>
          <a:xfrm>
            <a:off x="125835" y="1534960"/>
            <a:ext cx="11845341" cy="4369001"/>
          </a:xfrm>
        </p:spPr>
      </p:pic>
    </p:spTree>
    <p:extLst>
      <p:ext uri="{BB962C8B-B14F-4D97-AF65-F5344CB8AC3E}">
        <p14:creationId xmlns:p14="http://schemas.microsoft.com/office/powerpoint/2010/main" val="368409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a:t>TETRAS DEMO:  -Yield of crude powder</a:t>
            </a:r>
            <a:endParaRPr lang="en-US" b="1" dirty="0"/>
          </a:p>
        </p:txBody>
      </p:sp>
      <p:sp>
        <p:nvSpPr>
          <p:cNvPr id="4" name="TextBox 3">
            <a:extLst>
              <a:ext uri="{FF2B5EF4-FFF2-40B4-BE49-F238E27FC236}">
                <a16:creationId xmlns:a16="http://schemas.microsoft.com/office/drawing/2014/main" id="{E6F7DFB2-BEF6-51F9-8D45-97D2F3AAE2B3}"/>
              </a:ext>
            </a:extLst>
          </p:cNvPr>
          <p:cNvSpPr txBox="1"/>
          <p:nvPr/>
        </p:nvSpPr>
        <p:spPr>
          <a:xfrm>
            <a:off x="1042332" y="1165962"/>
            <a:ext cx="6094602" cy="461665"/>
          </a:xfrm>
          <a:prstGeom prst="rect">
            <a:avLst/>
          </a:prstGeom>
          <a:noFill/>
        </p:spPr>
        <p:txBody>
          <a:bodyPr wrap="square">
            <a:spAutoFit/>
          </a:bodyPr>
          <a:lstStyle/>
          <a:p>
            <a:r>
              <a:rPr lang="en-US" sz="2400" b="1" dirty="0"/>
              <a:t>PEP2-2HN-LHC</a:t>
            </a:r>
            <a:r>
              <a:rPr lang="en-US" sz="2400" b="1" dirty="0">
                <a:solidFill>
                  <a:srgbClr val="FF0000"/>
                </a:solidFill>
              </a:rPr>
              <a:t>DG</a:t>
            </a:r>
            <a:r>
              <a:rPr lang="en-US" sz="2400" b="1" dirty="0"/>
              <a:t>FK-Cysteamine</a:t>
            </a:r>
          </a:p>
        </p:txBody>
      </p:sp>
      <p:pic>
        <p:nvPicPr>
          <p:cNvPr id="7" name="Content Placeholder 6">
            <a:extLst>
              <a:ext uri="{FF2B5EF4-FFF2-40B4-BE49-F238E27FC236}">
                <a16:creationId xmlns:a16="http://schemas.microsoft.com/office/drawing/2014/main" id="{1AF358CF-8D2C-1907-776B-5AB519ED9143}"/>
              </a:ext>
            </a:extLst>
          </p:cNvPr>
          <p:cNvPicPr>
            <a:picLocks noGrp="1" noChangeAspect="1"/>
          </p:cNvPicPr>
          <p:nvPr>
            <p:ph idx="1"/>
          </p:nvPr>
        </p:nvPicPr>
        <p:blipFill>
          <a:blip r:embed="rId2"/>
          <a:stretch>
            <a:fillRect/>
          </a:stretch>
        </p:blipFill>
        <p:spPr>
          <a:xfrm>
            <a:off x="10939" y="2194459"/>
            <a:ext cx="4078694" cy="2418564"/>
          </a:xfrm>
        </p:spPr>
      </p:pic>
      <p:pic>
        <p:nvPicPr>
          <p:cNvPr id="10" name="Picture 9">
            <a:extLst>
              <a:ext uri="{FF2B5EF4-FFF2-40B4-BE49-F238E27FC236}">
                <a16:creationId xmlns:a16="http://schemas.microsoft.com/office/drawing/2014/main" id="{6ECB86A2-B3FA-365A-FD02-D6E1CC22433D}"/>
              </a:ext>
            </a:extLst>
          </p:cNvPr>
          <p:cNvPicPr>
            <a:picLocks noChangeAspect="1"/>
          </p:cNvPicPr>
          <p:nvPr/>
        </p:nvPicPr>
        <p:blipFill>
          <a:blip r:embed="rId3"/>
          <a:stretch>
            <a:fillRect/>
          </a:stretch>
        </p:blipFill>
        <p:spPr>
          <a:xfrm>
            <a:off x="4040925" y="2232347"/>
            <a:ext cx="4011480" cy="2418564"/>
          </a:xfrm>
          <a:prstGeom prst="rect">
            <a:avLst/>
          </a:prstGeom>
        </p:spPr>
      </p:pic>
      <p:pic>
        <p:nvPicPr>
          <p:cNvPr id="16" name="Picture 15">
            <a:extLst>
              <a:ext uri="{FF2B5EF4-FFF2-40B4-BE49-F238E27FC236}">
                <a16:creationId xmlns:a16="http://schemas.microsoft.com/office/drawing/2014/main" id="{2E863878-4906-BA59-EBAF-51CEA18A782D}"/>
              </a:ext>
            </a:extLst>
          </p:cNvPr>
          <p:cNvPicPr>
            <a:picLocks noChangeAspect="1"/>
          </p:cNvPicPr>
          <p:nvPr/>
        </p:nvPicPr>
        <p:blipFill>
          <a:blip r:embed="rId4"/>
          <a:stretch>
            <a:fillRect/>
          </a:stretch>
        </p:blipFill>
        <p:spPr>
          <a:xfrm>
            <a:off x="8072673" y="2232347"/>
            <a:ext cx="4098573" cy="2418564"/>
          </a:xfrm>
          <a:prstGeom prst="rect">
            <a:avLst/>
          </a:prstGeom>
        </p:spPr>
      </p:pic>
    </p:spTree>
    <p:extLst>
      <p:ext uri="{BB962C8B-B14F-4D97-AF65-F5344CB8AC3E}">
        <p14:creationId xmlns:p14="http://schemas.microsoft.com/office/powerpoint/2010/main" val="346992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Introduction</a:t>
            </a:r>
          </a:p>
        </p:txBody>
      </p:sp>
      <p:sp>
        <p:nvSpPr>
          <p:cNvPr id="7" name="Content Placeholder 6">
            <a:extLst>
              <a:ext uri="{FF2B5EF4-FFF2-40B4-BE49-F238E27FC236}">
                <a16:creationId xmlns:a16="http://schemas.microsoft.com/office/drawing/2014/main" id="{A566417F-AE04-C639-4EEB-A938478382EA}"/>
              </a:ext>
            </a:extLst>
          </p:cNvPr>
          <p:cNvSpPr>
            <a:spLocks noGrp="1"/>
          </p:cNvSpPr>
          <p:nvPr>
            <p:ph idx="1"/>
          </p:nvPr>
        </p:nvSpPr>
        <p:spPr>
          <a:xfrm>
            <a:off x="419450" y="1115736"/>
            <a:ext cx="10934350" cy="5061227"/>
          </a:xfrm>
        </p:spPr>
        <p:txBody>
          <a:bodyPr>
            <a:normAutofit/>
          </a:bodyPr>
          <a:lstStyle/>
          <a:p>
            <a:r>
              <a:rPr lang="en-US" dirty="0"/>
              <a:t>Objective:</a:t>
            </a:r>
          </a:p>
          <a:p>
            <a:pPr lvl="1"/>
            <a:r>
              <a:rPr lang="en-US" b="1" dirty="0"/>
              <a:t>To study the impact of heating with respect to known difficult in situ couplings and sequence phenomena using two small peptide sequences and three commercial activation chemistries at four different temperatures</a:t>
            </a:r>
          </a:p>
          <a:p>
            <a:pPr marL="457200" lvl="1" indent="0">
              <a:buNone/>
            </a:pPr>
            <a:r>
              <a:rPr lang="en-US" sz="2000" b="1" dirty="0">
                <a:solidFill>
                  <a:srgbClr val="FF0000"/>
                </a:solidFill>
              </a:rPr>
              <a:t>Case Study 1:</a:t>
            </a:r>
          </a:p>
          <a:p>
            <a:pPr marL="457200" lvl="1" indent="0">
              <a:buNone/>
            </a:pPr>
            <a:r>
              <a:rPr lang="en-US" sz="2000" b="1" dirty="0"/>
              <a:t>Peptide 1-</a:t>
            </a:r>
            <a:r>
              <a:rPr lang="en-US" sz="2000" b="1" i="1" dirty="0">
                <a:solidFill>
                  <a:srgbClr val="FFC000"/>
                </a:solidFill>
              </a:rPr>
              <a:t>2HN-Y</a:t>
            </a:r>
            <a:r>
              <a:rPr lang="en-US" sz="2000" b="1" i="1" dirty="0">
                <a:solidFill>
                  <a:srgbClr val="0000FF"/>
                </a:solidFill>
              </a:rPr>
              <a:t>[</a:t>
            </a:r>
            <a:r>
              <a:rPr lang="en-US" sz="2000" b="1" i="1" dirty="0" err="1">
                <a:solidFill>
                  <a:schemeClr val="accent1"/>
                </a:solidFill>
              </a:rPr>
              <a:t>Aib</a:t>
            </a:r>
            <a:r>
              <a:rPr lang="en-US" sz="2000" b="1" i="1" dirty="0">
                <a:solidFill>
                  <a:schemeClr val="accent1"/>
                </a:solidFill>
              </a:rPr>
              <a:t>][</a:t>
            </a:r>
            <a:r>
              <a:rPr lang="en-US" sz="2000" b="1" i="1" dirty="0" err="1">
                <a:solidFill>
                  <a:schemeClr val="accent1"/>
                </a:solidFill>
              </a:rPr>
              <a:t>Aib</a:t>
            </a:r>
            <a:r>
              <a:rPr lang="en-US" sz="2000" b="1" i="1" dirty="0">
                <a:solidFill>
                  <a:schemeClr val="accent1"/>
                </a:solidFill>
              </a:rPr>
              <a:t>]</a:t>
            </a:r>
            <a:r>
              <a:rPr lang="en-US" sz="2000" b="1" i="1" dirty="0">
                <a:solidFill>
                  <a:srgbClr val="FFC000"/>
                </a:solidFill>
              </a:rPr>
              <a:t>FLKK-NH2-</a:t>
            </a:r>
            <a:r>
              <a:rPr lang="en-US" sz="2000" b="1" i="1" dirty="0"/>
              <a:t>This sequence is a known difficult coupling of </a:t>
            </a:r>
            <a:r>
              <a:rPr lang="en-US" sz="2000" b="1" i="1" dirty="0" err="1"/>
              <a:t>Aib</a:t>
            </a:r>
            <a:r>
              <a:rPr lang="en-US" sz="2000" b="1" i="1" dirty="0"/>
              <a:t> to </a:t>
            </a:r>
            <a:r>
              <a:rPr lang="en-US" sz="2000" b="1" i="1" dirty="0" err="1"/>
              <a:t>Aib</a:t>
            </a:r>
            <a:r>
              <a:rPr lang="en-US" sz="2000" b="1" i="1" dirty="0"/>
              <a:t>. Coupling efficiency was monitored using RP-HPLC-MS responses corresponding to full length material versus </a:t>
            </a:r>
            <a:r>
              <a:rPr lang="en-US" sz="2000" b="1" i="1" dirty="0" err="1"/>
              <a:t>Aib</a:t>
            </a:r>
            <a:r>
              <a:rPr lang="en-US" sz="2000" b="1" i="1" dirty="0"/>
              <a:t> deletion. The peptides were produced at 100 µmol level</a:t>
            </a:r>
          </a:p>
          <a:p>
            <a:pPr marL="457200" lvl="1" indent="0">
              <a:buNone/>
            </a:pPr>
            <a:r>
              <a:rPr lang="en-US" sz="2000" b="1" i="1" dirty="0">
                <a:solidFill>
                  <a:srgbClr val="FF0000"/>
                </a:solidFill>
              </a:rPr>
              <a:t>Case Study 2:</a:t>
            </a:r>
          </a:p>
          <a:p>
            <a:pPr marL="457200" lvl="1" indent="0">
              <a:buNone/>
            </a:pPr>
            <a:r>
              <a:rPr lang="en-US" sz="2000" b="1" i="1" dirty="0"/>
              <a:t>Peptide 2-</a:t>
            </a:r>
            <a:r>
              <a:rPr lang="en-US" sz="2000" b="1" i="1" dirty="0">
                <a:solidFill>
                  <a:srgbClr val="FFC000"/>
                </a:solidFill>
              </a:rPr>
              <a:t>2HN-LHC</a:t>
            </a:r>
            <a:r>
              <a:rPr lang="en-US" sz="2000" b="1" i="1" dirty="0">
                <a:solidFill>
                  <a:srgbClr val="FF0000"/>
                </a:solidFill>
              </a:rPr>
              <a:t>DG</a:t>
            </a:r>
            <a:r>
              <a:rPr lang="en-US" sz="2000" b="1" i="1" dirty="0">
                <a:solidFill>
                  <a:srgbClr val="FFC000"/>
                </a:solidFill>
              </a:rPr>
              <a:t>FK-Cysteamine</a:t>
            </a:r>
            <a:r>
              <a:rPr lang="en-US" sz="2000" b="1" i="1" dirty="0"/>
              <a:t>-This sequence contains a </a:t>
            </a:r>
            <a:r>
              <a:rPr lang="en-US" sz="2000" b="1" i="1" dirty="0">
                <a:solidFill>
                  <a:srgbClr val="FF0000"/>
                </a:solidFill>
              </a:rPr>
              <a:t>DG</a:t>
            </a:r>
            <a:r>
              <a:rPr lang="en-US" sz="2000" b="1" i="1" dirty="0"/>
              <a:t> within the sequence which is notorious for producing aspartimide by-products during synthesis. Synthesis utilizes a </a:t>
            </a:r>
            <a:r>
              <a:rPr lang="en-US" sz="2000" b="1" i="1" dirty="0" err="1"/>
              <a:t>ClTrt</a:t>
            </a:r>
            <a:r>
              <a:rPr lang="en-US" sz="2000" b="1" i="1" dirty="0"/>
              <a:t> resin which has been reported to be unstable during heating and results in lower yields. RP-HPLC-MS was used to monitor aspartimide formation and yields were recorded gravimetrically. The peptides were produced at 100 µmol level</a:t>
            </a:r>
          </a:p>
          <a:p>
            <a:pPr marL="457200" lvl="1" indent="0">
              <a:buNone/>
            </a:pPr>
            <a:endParaRPr lang="en-US" dirty="0"/>
          </a:p>
        </p:txBody>
      </p:sp>
    </p:spTree>
    <p:extLst>
      <p:ext uri="{BB962C8B-B14F-4D97-AF65-F5344CB8AC3E}">
        <p14:creationId xmlns:p14="http://schemas.microsoft.com/office/powerpoint/2010/main" val="864211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Results-Case Study2</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1" y="947780"/>
            <a:ext cx="6094602" cy="369332"/>
          </a:xfrm>
          <a:prstGeom prst="rect">
            <a:avLst/>
          </a:prstGeom>
          <a:noFill/>
        </p:spPr>
        <p:txBody>
          <a:bodyPr wrap="square">
            <a:spAutoFit/>
          </a:bodyPr>
          <a:lstStyle/>
          <a:p>
            <a:r>
              <a:rPr lang="en-US" sz="1800" b="1" i="1" dirty="0"/>
              <a:t> </a:t>
            </a:r>
            <a:endParaRPr lang="en-US" b="1" dirty="0"/>
          </a:p>
        </p:txBody>
      </p:sp>
      <p:sp>
        <p:nvSpPr>
          <p:cNvPr id="5" name="Content Placeholder 4">
            <a:extLst>
              <a:ext uri="{FF2B5EF4-FFF2-40B4-BE49-F238E27FC236}">
                <a16:creationId xmlns:a16="http://schemas.microsoft.com/office/drawing/2014/main" id="{F4D92FD2-F6AB-ECED-3979-67B4871B5A7C}"/>
              </a:ext>
            </a:extLst>
          </p:cNvPr>
          <p:cNvSpPr>
            <a:spLocks noGrp="1"/>
          </p:cNvSpPr>
          <p:nvPr>
            <p:ph idx="1"/>
          </p:nvPr>
        </p:nvSpPr>
        <p:spPr>
          <a:xfrm>
            <a:off x="594920" y="1132446"/>
            <a:ext cx="10515600" cy="4351338"/>
          </a:xfrm>
        </p:spPr>
        <p:txBody>
          <a:bodyPr/>
          <a:lstStyle/>
          <a:p>
            <a:r>
              <a:rPr lang="en-US" dirty="0"/>
              <a:t>Aspartimide formation increased with  temperatures for all chemistries</a:t>
            </a:r>
          </a:p>
          <a:p>
            <a:r>
              <a:rPr lang="en-US" dirty="0"/>
              <a:t>Higher temperatures showed unacceptable levels of aspartimide formation</a:t>
            </a:r>
          </a:p>
          <a:p>
            <a:r>
              <a:rPr lang="en-US" dirty="0"/>
              <a:t>No other modifications were seen with production of this sequence  including His modification or thiol transformation </a:t>
            </a:r>
          </a:p>
          <a:p>
            <a:r>
              <a:rPr lang="en-US" dirty="0"/>
              <a:t>An examination of the gravimetric yields showed no impact from heating or removal of Chlorotrityl solid support during synthesis</a:t>
            </a:r>
          </a:p>
          <a:p>
            <a:endParaRPr lang="en-US" dirty="0"/>
          </a:p>
        </p:txBody>
      </p:sp>
    </p:spTree>
    <p:extLst>
      <p:ext uri="{BB962C8B-B14F-4D97-AF65-F5344CB8AC3E}">
        <p14:creationId xmlns:p14="http://schemas.microsoft.com/office/powerpoint/2010/main" val="124046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Final Conclusions</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1" y="947780"/>
            <a:ext cx="6094602" cy="369332"/>
          </a:xfrm>
          <a:prstGeom prst="rect">
            <a:avLst/>
          </a:prstGeom>
          <a:noFill/>
        </p:spPr>
        <p:txBody>
          <a:bodyPr wrap="square">
            <a:spAutoFit/>
          </a:bodyPr>
          <a:lstStyle/>
          <a:p>
            <a:r>
              <a:rPr lang="en-US" sz="1800" b="1" i="1" dirty="0"/>
              <a:t> </a:t>
            </a:r>
            <a:endParaRPr lang="en-US" b="1" dirty="0"/>
          </a:p>
        </p:txBody>
      </p:sp>
      <p:sp>
        <p:nvSpPr>
          <p:cNvPr id="5" name="Content Placeholder 4">
            <a:extLst>
              <a:ext uri="{FF2B5EF4-FFF2-40B4-BE49-F238E27FC236}">
                <a16:creationId xmlns:a16="http://schemas.microsoft.com/office/drawing/2014/main" id="{F4D92FD2-F6AB-ECED-3979-67B4871B5A7C}"/>
              </a:ext>
            </a:extLst>
          </p:cNvPr>
          <p:cNvSpPr>
            <a:spLocks noGrp="1"/>
          </p:cNvSpPr>
          <p:nvPr>
            <p:ph idx="1"/>
          </p:nvPr>
        </p:nvSpPr>
        <p:spPr>
          <a:xfrm>
            <a:off x="594920" y="1132446"/>
            <a:ext cx="10515600" cy="4351338"/>
          </a:xfrm>
        </p:spPr>
        <p:txBody>
          <a:bodyPr>
            <a:normAutofit lnSpcReduction="10000"/>
          </a:bodyPr>
          <a:lstStyle/>
          <a:p>
            <a:r>
              <a:rPr lang="en-US" dirty="0"/>
              <a:t>Heating does show dramatic impact on coupling efficiency</a:t>
            </a:r>
          </a:p>
          <a:p>
            <a:r>
              <a:rPr lang="en-US" dirty="0"/>
              <a:t>The choice of the activator does matter relative to heating coupling efficiency</a:t>
            </a:r>
          </a:p>
          <a:p>
            <a:r>
              <a:rPr lang="en-US" dirty="0"/>
              <a:t>Very difficult in situ couplings are overcome with heating on the TETRAS</a:t>
            </a:r>
          </a:p>
          <a:p>
            <a:r>
              <a:rPr lang="en-US" dirty="0"/>
              <a:t>Increasing temperature will promote aspartimide formation and it is recommended that known reagents and monomers be used to suppress this by-product at higher temperatures</a:t>
            </a:r>
          </a:p>
          <a:p>
            <a:r>
              <a:rPr lang="en-US" dirty="0"/>
              <a:t>Higher temperatures showed no decrease in yield or erroneous FMOC removal or premature release from Cltrt resin</a:t>
            </a:r>
          </a:p>
          <a:p>
            <a:endParaRPr lang="en-US" dirty="0"/>
          </a:p>
          <a:p>
            <a:endParaRPr lang="en-US" dirty="0"/>
          </a:p>
          <a:p>
            <a:endParaRPr lang="en-US" dirty="0"/>
          </a:p>
        </p:txBody>
      </p:sp>
    </p:spTree>
    <p:extLst>
      <p:ext uri="{BB962C8B-B14F-4D97-AF65-F5344CB8AC3E}">
        <p14:creationId xmlns:p14="http://schemas.microsoft.com/office/powerpoint/2010/main" val="36655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EQUIPMENT &amp; METHODS</a:t>
            </a:r>
          </a:p>
        </p:txBody>
      </p:sp>
      <p:sp>
        <p:nvSpPr>
          <p:cNvPr id="7" name="Content Placeholder 6">
            <a:extLst>
              <a:ext uri="{FF2B5EF4-FFF2-40B4-BE49-F238E27FC236}">
                <a16:creationId xmlns:a16="http://schemas.microsoft.com/office/drawing/2014/main" id="{A566417F-AE04-C639-4EEB-A938478382EA}"/>
              </a:ext>
            </a:extLst>
          </p:cNvPr>
          <p:cNvSpPr>
            <a:spLocks noGrp="1"/>
          </p:cNvSpPr>
          <p:nvPr>
            <p:ph idx="1"/>
          </p:nvPr>
        </p:nvSpPr>
        <p:spPr>
          <a:xfrm>
            <a:off x="419450" y="1115736"/>
            <a:ext cx="10934350" cy="5061227"/>
          </a:xfrm>
        </p:spPr>
        <p:txBody>
          <a:bodyPr>
            <a:normAutofit/>
          </a:bodyPr>
          <a:lstStyle/>
          <a:p>
            <a:pPr lvl="1"/>
            <a:r>
              <a:rPr lang="en-US" sz="2000" b="1" dirty="0"/>
              <a:t>RP-HPLC–MS was accomplished with a WATERS ACQUITY system equipped with a PDA detector in conjunction with a </a:t>
            </a:r>
            <a:r>
              <a:rPr lang="en-US" sz="2000" b="1" dirty="0" err="1"/>
              <a:t>Xevo</a:t>
            </a:r>
            <a:r>
              <a:rPr lang="en-US" sz="2000" b="1" dirty="0"/>
              <a:t> G2 QTOF high resolution mass spectrometer</a:t>
            </a:r>
          </a:p>
          <a:p>
            <a:pPr lvl="1"/>
            <a:endParaRPr lang="en-US" sz="2000" b="1" dirty="0"/>
          </a:p>
          <a:p>
            <a:pPr lvl="1"/>
            <a:r>
              <a:rPr lang="en-US" sz="2000" b="1" dirty="0"/>
              <a:t>Flow Rates consisted of 0.4 ml/min using a WATERS BEH C18 column, 1.7 um, 2.1 x 50 mm column dimension</a:t>
            </a:r>
          </a:p>
          <a:p>
            <a:pPr lvl="1"/>
            <a:endParaRPr lang="en-US" sz="2000" b="1" dirty="0"/>
          </a:p>
          <a:p>
            <a:pPr lvl="1"/>
            <a:r>
              <a:rPr lang="en-US" sz="2000" b="1" dirty="0"/>
              <a:t>Gradient method was 5-65%B-10 min , A=Water/0.1% TFA and B=Acetonitrile/0.1 % TFA</a:t>
            </a:r>
          </a:p>
          <a:p>
            <a:pPr lvl="1"/>
            <a:endParaRPr lang="en-US" sz="2000" b="1" dirty="0"/>
          </a:p>
          <a:p>
            <a:pPr lvl="1"/>
            <a:r>
              <a:rPr lang="en-US" sz="2000" b="1" dirty="0"/>
              <a:t>Mass Lynx software was used for RP-HPLC elucidation</a:t>
            </a:r>
          </a:p>
          <a:p>
            <a:pPr lvl="1"/>
            <a:endParaRPr lang="en-US" sz="2000" b="1" dirty="0"/>
          </a:p>
          <a:p>
            <a:pPr lvl="1"/>
            <a:r>
              <a:rPr lang="en-US" sz="2000" b="1" dirty="0"/>
              <a:t>220 nm wavelength was used for UV RP-HPLC measurements</a:t>
            </a:r>
          </a:p>
          <a:p>
            <a:pPr lvl="1"/>
            <a:endParaRPr lang="en-US" sz="2000" b="1" dirty="0">
              <a:solidFill>
                <a:srgbClr val="FF0000"/>
              </a:solidFill>
            </a:endParaRPr>
          </a:p>
          <a:p>
            <a:pPr lvl="1"/>
            <a:endParaRPr lang="en-US" sz="2000" b="1" dirty="0">
              <a:solidFill>
                <a:srgbClr val="FF0000"/>
              </a:solidFill>
            </a:endParaRPr>
          </a:p>
          <a:p>
            <a:pPr lvl="1"/>
            <a:endParaRPr lang="en-US" sz="2000" b="1" dirty="0">
              <a:solidFill>
                <a:srgbClr val="FF0000"/>
              </a:solidFill>
            </a:endParaRPr>
          </a:p>
          <a:p>
            <a:pPr lvl="1"/>
            <a:endParaRPr lang="en-US" sz="2000" b="1" dirty="0">
              <a:solidFill>
                <a:srgbClr val="FF0000"/>
              </a:solidFill>
            </a:endParaRPr>
          </a:p>
          <a:p>
            <a:pPr lvl="1"/>
            <a:endParaRPr lang="en-US" sz="2000" b="1" dirty="0">
              <a:solidFill>
                <a:srgbClr val="FF0000"/>
              </a:solidFill>
            </a:endParaRPr>
          </a:p>
          <a:p>
            <a:pPr lvl="1"/>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i="1" dirty="0"/>
          </a:p>
          <a:p>
            <a:pPr marL="457200" lvl="1" indent="0">
              <a:buNone/>
            </a:pPr>
            <a:endParaRPr lang="en-US" sz="2000" b="1" i="1" dirty="0">
              <a:solidFill>
                <a:srgbClr val="FF0000"/>
              </a:solidFill>
            </a:endParaRPr>
          </a:p>
          <a:p>
            <a:pPr marL="457200" lvl="1" indent="0">
              <a:buNone/>
            </a:pPr>
            <a:endParaRPr lang="en-US" dirty="0"/>
          </a:p>
        </p:txBody>
      </p:sp>
    </p:spTree>
    <p:extLst>
      <p:ext uri="{BB962C8B-B14F-4D97-AF65-F5344CB8AC3E}">
        <p14:creationId xmlns:p14="http://schemas.microsoft.com/office/powerpoint/2010/main" val="151506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REAGENTS</a:t>
            </a:r>
          </a:p>
        </p:txBody>
      </p:sp>
      <p:sp>
        <p:nvSpPr>
          <p:cNvPr id="7" name="Content Placeholder 6">
            <a:extLst>
              <a:ext uri="{FF2B5EF4-FFF2-40B4-BE49-F238E27FC236}">
                <a16:creationId xmlns:a16="http://schemas.microsoft.com/office/drawing/2014/main" id="{A566417F-AE04-C639-4EEB-A938478382EA}"/>
              </a:ext>
            </a:extLst>
          </p:cNvPr>
          <p:cNvSpPr>
            <a:spLocks noGrp="1"/>
          </p:cNvSpPr>
          <p:nvPr>
            <p:ph idx="1"/>
          </p:nvPr>
        </p:nvSpPr>
        <p:spPr>
          <a:xfrm>
            <a:off x="419450" y="1115736"/>
            <a:ext cx="10934350" cy="5061227"/>
          </a:xfrm>
        </p:spPr>
        <p:txBody>
          <a:bodyPr>
            <a:normAutofit fontScale="62500" lnSpcReduction="20000"/>
          </a:bodyPr>
          <a:lstStyle/>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Reagents used</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FMOC-Leu-OH-CAS#-35661-60-0</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FMOC-</a:t>
            </a:r>
            <a:r>
              <a:rPr lang="en-US" sz="1500" b="1" dirty="0" err="1">
                <a:effectLst/>
                <a:latin typeface="+mj-lt"/>
                <a:ea typeface="Calibri" panose="020F0502020204030204" pitchFamily="34" charset="0"/>
                <a:cs typeface="Times New Roman" panose="02020603050405020304" pitchFamily="18" charset="0"/>
              </a:rPr>
              <a:t>Phe</a:t>
            </a:r>
            <a:r>
              <a:rPr lang="en-US" sz="1500" b="1" dirty="0">
                <a:effectLst/>
                <a:latin typeface="+mj-lt"/>
                <a:ea typeface="Calibri" panose="020F0502020204030204" pitchFamily="34" charset="0"/>
                <a:cs typeface="Times New Roman" panose="02020603050405020304" pitchFamily="18" charset="0"/>
              </a:rPr>
              <a:t>-OH-CAS#-35661-40-6</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FMOC-</a:t>
            </a:r>
            <a:r>
              <a:rPr lang="en-US" sz="1500" b="1" dirty="0" err="1">
                <a:effectLst/>
                <a:latin typeface="+mj-lt"/>
                <a:ea typeface="Calibri" panose="020F0502020204030204" pitchFamily="34" charset="0"/>
                <a:cs typeface="Times New Roman" panose="02020603050405020304" pitchFamily="18" charset="0"/>
              </a:rPr>
              <a:t>Aib</a:t>
            </a:r>
            <a:r>
              <a:rPr lang="en-US" sz="1500" b="1" dirty="0">
                <a:effectLst/>
                <a:latin typeface="+mj-lt"/>
                <a:ea typeface="Calibri" panose="020F0502020204030204" pitchFamily="34" charset="0"/>
                <a:cs typeface="Times New Roman" panose="02020603050405020304" pitchFamily="18" charset="0"/>
              </a:rPr>
              <a:t>-OH-</a:t>
            </a:r>
            <a:r>
              <a:rPr lang="en-US" sz="1500" b="1" dirty="0">
                <a:solidFill>
                  <a:srgbClr val="202122"/>
                </a:solidFill>
                <a:effectLst/>
                <a:latin typeface="+mj-lt"/>
                <a:ea typeface="Calibri" panose="020F0502020204030204" pitchFamily="34" charset="0"/>
                <a:cs typeface="Times New Roman" panose="02020603050405020304" pitchFamily="18" charset="0"/>
              </a:rPr>
              <a:t>  </a:t>
            </a:r>
            <a:r>
              <a:rPr lang="en-US" sz="1500" b="1" dirty="0">
                <a:solidFill>
                  <a:srgbClr val="202122"/>
                </a:solidFill>
                <a:effectLst/>
                <a:latin typeface="+mj-lt"/>
                <a:ea typeface="Calibri" panose="020F0502020204030204" pitchFamily="34" charset="0"/>
                <a:cs typeface="Calibri" panose="020F0502020204030204" pitchFamily="34" charset="0"/>
              </a:rPr>
              <a:t>α-</a:t>
            </a:r>
            <a:r>
              <a:rPr lang="en-US" sz="1500" b="1" dirty="0" err="1">
                <a:solidFill>
                  <a:srgbClr val="202122"/>
                </a:solidFill>
                <a:effectLst/>
                <a:latin typeface="+mj-lt"/>
                <a:ea typeface="Calibri" panose="020F0502020204030204" pitchFamily="34" charset="0"/>
                <a:cs typeface="Calibri" panose="020F0502020204030204" pitchFamily="34" charset="0"/>
              </a:rPr>
              <a:t>Aminoisobutyric</a:t>
            </a:r>
            <a:r>
              <a:rPr lang="en-US" sz="1500" b="1" dirty="0">
                <a:solidFill>
                  <a:srgbClr val="202122"/>
                </a:solidFill>
                <a:effectLst/>
                <a:latin typeface="+mj-lt"/>
                <a:ea typeface="Calibri" panose="020F0502020204030204" pitchFamily="34" charset="0"/>
                <a:cs typeface="Calibri" panose="020F0502020204030204" pitchFamily="34" charset="0"/>
              </a:rPr>
              <a:t> acid-CAS#-62-57-7</a:t>
            </a:r>
            <a:endParaRPr lang="en-US" sz="15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FMOC-Tyr-OH-CAS#-71989-38-3</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Fmoc-His(</a:t>
            </a:r>
            <a:r>
              <a:rPr lang="en-US" sz="1500" b="1" dirty="0" err="1">
                <a:effectLst/>
                <a:latin typeface="+mj-lt"/>
                <a:ea typeface="Calibri" panose="020F0502020204030204" pitchFamily="34" charset="0"/>
                <a:cs typeface="Times New Roman" panose="02020603050405020304" pitchFamily="18" charset="0"/>
              </a:rPr>
              <a:t>Trt</a:t>
            </a:r>
            <a:r>
              <a:rPr lang="en-US" sz="1500" b="1" dirty="0">
                <a:effectLst/>
                <a:latin typeface="+mj-lt"/>
                <a:ea typeface="Calibri" panose="020F0502020204030204" pitchFamily="34" charset="0"/>
                <a:cs typeface="Times New Roman" panose="02020603050405020304" pitchFamily="18" charset="0"/>
              </a:rPr>
              <a:t>)-CAS#-109425-51-6</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FMOC-</a:t>
            </a:r>
            <a:r>
              <a:rPr lang="en-US" sz="1500" b="1" dirty="0" err="1">
                <a:effectLst/>
                <a:latin typeface="+mj-lt"/>
                <a:ea typeface="Calibri" panose="020F0502020204030204" pitchFamily="34" charset="0"/>
                <a:cs typeface="Times New Roman" panose="02020603050405020304" pitchFamily="18" charset="0"/>
              </a:rPr>
              <a:t>Cys</a:t>
            </a:r>
            <a:r>
              <a:rPr lang="en-US" sz="1500" b="1" dirty="0">
                <a:effectLst/>
                <a:latin typeface="+mj-lt"/>
                <a:ea typeface="Calibri" panose="020F0502020204030204" pitchFamily="34" charset="0"/>
                <a:cs typeface="Times New Roman" panose="02020603050405020304" pitchFamily="18" charset="0"/>
              </a:rPr>
              <a:t>(</a:t>
            </a:r>
            <a:r>
              <a:rPr lang="en-US" sz="1500" b="1" dirty="0" err="1">
                <a:effectLst/>
                <a:latin typeface="+mj-lt"/>
                <a:ea typeface="Calibri" panose="020F0502020204030204" pitchFamily="34" charset="0"/>
                <a:cs typeface="Times New Roman" panose="02020603050405020304" pitchFamily="18" charset="0"/>
              </a:rPr>
              <a:t>Trt</a:t>
            </a:r>
            <a:r>
              <a:rPr lang="en-US" sz="1500" b="1" dirty="0">
                <a:effectLst/>
                <a:latin typeface="+mj-lt"/>
                <a:ea typeface="Calibri" panose="020F0502020204030204" pitchFamily="34" charset="0"/>
                <a:cs typeface="Times New Roman" panose="02020603050405020304" pitchFamily="18" charset="0"/>
              </a:rPr>
              <a:t>)-CAS#-103213-32-7</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FMOC-Asp(</a:t>
            </a:r>
            <a:r>
              <a:rPr lang="en-US" sz="1500" b="1" dirty="0" err="1">
                <a:effectLst/>
                <a:latin typeface="+mj-lt"/>
                <a:ea typeface="Calibri" panose="020F0502020204030204" pitchFamily="34" charset="0"/>
                <a:cs typeface="Times New Roman" panose="02020603050405020304" pitchFamily="18" charset="0"/>
              </a:rPr>
              <a:t>Otbu</a:t>
            </a:r>
            <a:r>
              <a:rPr lang="en-US" sz="1500" b="1" dirty="0">
                <a:effectLst/>
                <a:latin typeface="+mj-lt"/>
                <a:ea typeface="Calibri" panose="020F0502020204030204" pitchFamily="34" charset="0"/>
                <a:cs typeface="Times New Roman" panose="02020603050405020304" pitchFamily="18" charset="0"/>
              </a:rPr>
              <a:t>)-CAS#-71989-14-5</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FMOC-</a:t>
            </a:r>
            <a:r>
              <a:rPr lang="en-US" sz="1500" b="1" dirty="0" err="1">
                <a:effectLst/>
                <a:latin typeface="+mj-lt"/>
                <a:ea typeface="Calibri" panose="020F0502020204030204" pitchFamily="34" charset="0"/>
                <a:cs typeface="Times New Roman" panose="02020603050405020304" pitchFamily="18" charset="0"/>
              </a:rPr>
              <a:t>Gly</a:t>
            </a:r>
            <a:r>
              <a:rPr lang="en-US" sz="1500" b="1" dirty="0">
                <a:effectLst/>
                <a:latin typeface="+mj-lt"/>
                <a:ea typeface="Calibri" panose="020F0502020204030204" pitchFamily="34" charset="0"/>
                <a:cs typeface="Times New Roman" panose="02020603050405020304" pitchFamily="18" charset="0"/>
              </a:rPr>
              <a:t>-OH-CAS#-29022-11-5</a:t>
            </a:r>
          </a:p>
          <a:p>
            <a:pPr marL="0" marR="0">
              <a:lnSpc>
                <a:spcPct val="107000"/>
              </a:lnSpc>
              <a:spcBef>
                <a:spcPts val="0"/>
              </a:spcBef>
              <a:spcAft>
                <a:spcPts val="800"/>
              </a:spcAft>
            </a:pPr>
            <a:r>
              <a:rPr lang="en-US" sz="1500" b="1" dirty="0" err="1">
                <a:effectLst/>
                <a:latin typeface="+mj-lt"/>
                <a:ea typeface="Calibri" panose="020F0502020204030204" pitchFamily="34" charset="0"/>
                <a:cs typeface="Times New Roman" panose="02020603050405020304" pitchFamily="18" charset="0"/>
              </a:rPr>
              <a:t>PyBOP</a:t>
            </a:r>
            <a:r>
              <a:rPr lang="en-US" sz="1500" b="1" dirty="0">
                <a:effectLst/>
                <a:latin typeface="+mj-lt"/>
                <a:ea typeface="Calibri" panose="020F0502020204030204" pitchFamily="34" charset="0"/>
                <a:cs typeface="Times New Roman" panose="02020603050405020304" pitchFamily="18" charset="0"/>
              </a:rPr>
              <a:t> -(Benzotriazol-1-yloxytripyrrolidinophosphonium hexafluorophosphate), CAS#- 128625-52-5</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OXYMA PURE-CAS#- 3849-21-6</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DIC- N,N-</a:t>
            </a:r>
            <a:r>
              <a:rPr lang="en-US" sz="1500" b="1" dirty="0" err="1">
                <a:effectLst/>
                <a:latin typeface="+mj-lt"/>
                <a:ea typeface="Calibri" panose="020F0502020204030204" pitchFamily="34" charset="0"/>
                <a:cs typeface="Times New Roman" panose="02020603050405020304" pitchFamily="18" charset="0"/>
              </a:rPr>
              <a:t>diisopropylcarbodiimide</a:t>
            </a:r>
            <a:r>
              <a:rPr lang="en-US" sz="1500" b="1" dirty="0">
                <a:effectLst/>
                <a:latin typeface="+mj-lt"/>
                <a:ea typeface="Calibri" panose="020F0502020204030204" pitchFamily="34" charset="0"/>
                <a:cs typeface="Times New Roman" panose="02020603050405020304" pitchFamily="18" charset="0"/>
              </a:rPr>
              <a:t>-CAS#- 693-13-0</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DEPBT- (3-(</a:t>
            </a:r>
            <a:r>
              <a:rPr lang="en-US" sz="1500" b="1" dirty="0" err="1">
                <a:effectLst/>
                <a:latin typeface="+mj-lt"/>
                <a:ea typeface="Calibri" panose="020F0502020204030204" pitchFamily="34" charset="0"/>
                <a:cs typeface="Times New Roman" panose="02020603050405020304" pitchFamily="18" charset="0"/>
              </a:rPr>
              <a:t>diethoxyphosphoryloxy</a:t>
            </a:r>
            <a:r>
              <a:rPr lang="en-US" sz="1500" b="1" dirty="0">
                <a:effectLst/>
                <a:latin typeface="+mj-lt"/>
                <a:ea typeface="Calibri" panose="020F0502020204030204" pitchFamily="34" charset="0"/>
                <a:cs typeface="Times New Roman" panose="02020603050405020304" pitchFamily="18" charset="0"/>
              </a:rPr>
              <a:t>)-1,2,3-benzotriazin-4(3H)-one, CAS#- 165534-43-0</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DIEA- Diisopropylethylamine, CAS#- 7087-68-5</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Piperidine-CAS#- 110-89-4</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DMF- </a:t>
            </a:r>
            <a:r>
              <a:rPr lang="en-US" sz="1500" b="1" dirty="0" err="1">
                <a:effectLst/>
                <a:latin typeface="+mj-lt"/>
                <a:ea typeface="Calibri" panose="020F0502020204030204" pitchFamily="34" charset="0"/>
                <a:cs typeface="Times New Roman" panose="02020603050405020304" pitchFamily="18" charset="0"/>
              </a:rPr>
              <a:t>N,N'Dimethylformamide</a:t>
            </a:r>
            <a:r>
              <a:rPr lang="en-US" sz="1500" b="1" dirty="0">
                <a:effectLst/>
                <a:latin typeface="+mj-lt"/>
                <a:ea typeface="Calibri" panose="020F0502020204030204" pitchFamily="34" charset="0"/>
                <a:cs typeface="Times New Roman" panose="02020603050405020304" pitchFamily="18" charset="0"/>
              </a:rPr>
              <a:t>-CAS# 68-12-2</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Knorr Resin</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Cysteamine CLTRT resin</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Trifluoracetic Acid(TFA)- CAS#-  76-05-01</a:t>
            </a:r>
          </a:p>
          <a:p>
            <a:pPr marL="0" marR="0">
              <a:lnSpc>
                <a:spcPct val="107000"/>
              </a:lnSpc>
              <a:spcBef>
                <a:spcPts val="0"/>
              </a:spcBef>
              <a:spcAft>
                <a:spcPts val="800"/>
              </a:spcAft>
            </a:pPr>
            <a:r>
              <a:rPr lang="en-US" sz="1500" b="1" dirty="0" err="1">
                <a:effectLst/>
                <a:latin typeface="+mj-lt"/>
                <a:ea typeface="Calibri" panose="020F0502020204030204" pitchFamily="34" charset="0"/>
                <a:cs typeface="Times New Roman" panose="02020603050405020304" pitchFamily="18" charset="0"/>
              </a:rPr>
              <a:t>Triisopropylsilane</a:t>
            </a:r>
            <a:r>
              <a:rPr lang="en-US" sz="1500" b="1" dirty="0">
                <a:effectLst/>
                <a:latin typeface="+mj-lt"/>
                <a:ea typeface="Calibri" panose="020F0502020204030204" pitchFamily="34" charset="0"/>
                <a:cs typeface="Times New Roman" panose="02020603050405020304" pitchFamily="18" charset="0"/>
              </a:rPr>
              <a:t>(TIS)-CAS#- 6485-79-6</a:t>
            </a:r>
          </a:p>
          <a:p>
            <a:pPr marL="0" marR="0">
              <a:lnSpc>
                <a:spcPct val="107000"/>
              </a:lnSpc>
              <a:spcBef>
                <a:spcPts val="0"/>
              </a:spcBef>
              <a:spcAft>
                <a:spcPts val="800"/>
              </a:spcAft>
            </a:pPr>
            <a:r>
              <a:rPr lang="en-US" sz="1500" b="1" dirty="0">
                <a:effectLst/>
                <a:latin typeface="+mj-lt"/>
                <a:ea typeface="Calibri" panose="020F0502020204030204" pitchFamily="34" charset="0"/>
                <a:cs typeface="Times New Roman" panose="02020603050405020304" pitchFamily="18" charset="0"/>
              </a:rPr>
              <a:t>Tert-Butyl methyl Ether -CAS#- 1634-04-4</a:t>
            </a:r>
          </a:p>
          <a:p>
            <a:pPr lvl="1"/>
            <a:endParaRPr lang="en-US" sz="1500" b="1" dirty="0">
              <a:solidFill>
                <a:srgbClr val="FF0000"/>
              </a:solidFill>
            </a:endParaRPr>
          </a:p>
          <a:p>
            <a:pPr lvl="1"/>
            <a:endParaRPr lang="en-US" sz="1500" b="1" dirty="0">
              <a:solidFill>
                <a:srgbClr val="FF0000"/>
              </a:solidFill>
            </a:endParaRPr>
          </a:p>
          <a:p>
            <a:pPr lvl="1"/>
            <a:endParaRPr lang="en-US" sz="1500" b="1" dirty="0">
              <a:solidFill>
                <a:srgbClr val="FF0000"/>
              </a:solidFill>
            </a:endParaRPr>
          </a:p>
          <a:p>
            <a:pPr lvl="1"/>
            <a:endParaRPr lang="en-US" sz="1500" b="1" dirty="0">
              <a:solidFill>
                <a:srgbClr val="FF0000"/>
              </a:solidFill>
            </a:endParaRPr>
          </a:p>
          <a:p>
            <a:pPr lvl="1"/>
            <a:endParaRPr lang="en-US" sz="2000" b="1" dirty="0">
              <a:solidFill>
                <a:srgbClr val="FF0000"/>
              </a:solidFill>
            </a:endParaRPr>
          </a:p>
          <a:p>
            <a:pPr lvl="1"/>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i="1" dirty="0"/>
          </a:p>
          <a:p>
            <a:pPr marL="457200" lvl="1" indent="0">
              <a:buNone/>
            </a:pPr>
            <a:endParaRPr lang="en-US" sz="2000" b="1" i="1" dirty="0">
              <a:solidFill>
                <a:srgbClr val="FF0000"/>
              </a:solidFill>
            </a:endParaRPr>
          </a:p>
          <a:p>
            <a:pPr marL="457200" lvl="1" indent="0">
              <a:buNone/>
            </a:pPr>
            <a:endParaRPr lang="en-US" dirty="0"/>
          </a:p>
        </p:txBody>
      </p:sp>
    </p:spTree>
    <p:extLst>
      <p:ext uri="{BB962C8B-B14F-4D97-AF65-F5344CB8AC3E}">
        <p14:creationId xmlns:p14="http://schemas.microsoft.com/office/powerpoint/2010/main" val="146242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Case Study 1</a:t>
            </a:r>
          </a:p>
        </p:txBody>
      </p:sp>
      <p:sp>
        <p:nvSpPr>
          <p:cNvPr id="7" name="Content Placeholder 6">
            <a:extLst>
              <a:ext uri="{FF2B5EF4-FFF2-40B4-BE49-F238E27FC236}">
                <a16:creationId xmlns:a16="http://schemas.microsoft.com/office/drawing/2014/main" id="{A566417F-AE04-C639-4EEB-A938478382EA}"/>
              </a:ext>
            </a:extLst>
          </p:cNvPr>
          <p:cNvSpPr>
            <a:spLocks noGrp="1"/>
          </p:cNvSpPr>
          <p:nvPr>
            <p:ph idx="1"/>
          </p:nvPr>
        </p:nvSpPr>
        <p:spPr>
          <a:xfrm>
            <a:off x="419450" y="1115736"/>
            <a:ext cx="10934350" cy="5061227"/>
          </a:xfrm>
        </p:spPr>
        <p:txBody>
          <a:bodyPr>
            <a:normAutofit/>
          </a:bodyPr>
          <a:lstStyle/>
          <a:p>
            <a:pPr marL="457200" lvl="1" indent="0">
              <a:buNone/>
            </a:pPr>
            <a:r>
              <a:rPr lang="en-US" sz="1800" b="1" dirty="0">
                <a:solidFill>
                  <a:srgbClr val="FF0000"/>
                </a:solidFill>
              </a:rPr>
              <a:t>Case Study 1: </a:t>
            </a:r>
            <a:r>
              <a:rPr lang="en-US" sz="1800" b="1" i="1" dirty="0">
                <a:solidFill>
                  <a:srgbClr val="FFC000"/>
                </a:solidFill>
              </a:rPr>
              <a:t>2HN-Y</a:t>
            </a:r>
            <a:r>
              <a:rPr lang="en-US" sz="1800" b="1" i="1" dirty="0">
                <a:solidFill>
                  <a:srgbClr val="0000FF"/>
                </a:solidFill>
              </a:rPr>
              <a:t>[</a:t>
            </a:r>
            <a:r>
              <a:rPr lang="en-US" sz="1800" b="1" i="1" dirty="0" err="1">
                <a:solidFill>
                  <a:schemeClr val="accent1"/>
                </a:solidFill>
              </a:rPr>
              <a:t>Aib</a:t>
            </a:r>
            <a:r>
              <a:rPr lang="en-US" sz="1800" b="1" i="1" dirty="0">
                <a:solidFill>
                  <a:schemeClr val="accent1"/>
                </a:solidFill>
              </a:rPr>
              <a:t>][</a:t>
            </a:r>
            <a:r>
              <a:rPr lang="en-US" sz="1800" b="1" i="1" dirty="0" err="1">
                <a:solidFill>
                  <a:schemeClr val="accent1"/>
                </a:solidFill>
              </a:rPr>
              <a:t>Aib</a:t>
            </a:r>
            <a:r>
              <a:rPr lang="en-US" sz="1800" b="1" i="1" dirty="0">
                <a:solidFill>
                  <a:schemeClr val="accent1"/>
                </a:solidFill>
              </a:rPr>
              <a:t>]</a:t>
            </a:r>
            <a:r>
              <a:rPr lang="en-US" sz="1800" b="1" i="1" dirty="0">
                <a:solidFill>
                  <a:srgbClr val="FFC000"/>
                </a:solidFill>
              </a:rPr>
              <a:t>FLKK-NH2- </a:t>
            </a:r>
            <a:r>
              <a:rPr lang="en-US" sz="1800" b="1" i="1" dirty="0">
                <a:solidFill>
                  <a:srgbClr val="FF0000"/>
                </a:solidFill>
              </a:rPr>
              <a:t>MW=866.76 AMU</a:t>
            </a:r>
            <a:endParaRPr lang="en-US" sz="1800" b="1" dirty="0">
              <a:solidFill>
                <a:srgbClr val="FF0000"/>
              </a:solidFill>
            </a:endParaRPr>
          </a:p>
          <a:p>
            <a:pPr lvl="1"/>
            <a:r>
              <a:rPr lang="en-US" sz="1800" b="1" dirty="0"/>
              <a:t>2-aminoisobutyric acid(</a:t>
            </a:r>
            <a:r>
              <a:rPr lang="en-US" sz="1800" b="1" dirty="0" err="1"/>
              <a:t>Aib</a:t>
            </a:r>
            <a:r>
              <a:rPr lang="en-US" sz="1800" b="1" dirty="0"/>
              <a:t>) is a hindered amino acid(pictured below) that has been known to be very difficult to couple to itself. The dimethyl groups on the alpha carbon make the nucleophilic amino attack on the activated carboxylate very hindered</a:t>
            </a:r>
          </a:p>
          <a:p>
            <a:pPr lvl="1"/>
            <a:r>
              <a:rPr lang="en-US" sz="1800" b="1" dirty="0"/>
              <a:t>Heating during the coupling has been known to prevent this hinderance and increases the kinetics of this coupling</a:t>
            </a:r>
          </a:p>
          <a:p>
            <a:pPr lvl="1"/>
            <a:r>
              <a:rPr lang="en-US" sz="1800" b="1" dirty="0"/>
              <a:t>The sequence was synthesized using the TETRAS with four different temperatures with three activators that are very well known in the peptide community, </a:t>
            </a:r>
            <a:r>
              <a:rPr lang="en-US" sz="1800" b="1" dirty="0" err="1"/>
              <a:t>PyBOP</a:t>
            </a:r>
            <a:r>
              <a:rPr lang="en-US" sz="1800" b="1" dirty="0"/>
              <a:t>/DIEA, DIC/Oxyma and DEPBT/DIEA</a:t>
            </a:r>
          </a:p>
          <a:p>
            <a:pPr lvl="1"/>
            <a:r>
              <a:rPr lang="en-US" sz="1800" b="1" dirty="0"/>
              <a:t>All syntheses were accomplished using 10 min double coupling, 20 min(10 x 2) FMOC deprotections with subsequent washings after major steps</a:t>
            </a:r>
          </a:p>
          <a:p>
            <a:pPr lvl="1"/>
            <a:r>
              <a:rPr lang="en-US" sz="1800" b="1" dirty="0"/>
              <a:t>In this case a Knorr resin was used to provide a carboxy amide</a:t>
            </a:r>
          </a:p>
          <a:p>
            <a:pPr lvl="1"/>
            <a:r>
              <a:rPr lang="en-US" sz="1800" b="1" dirty="0"/>
              <a:t>Peptides were TFA deprotected and cleaved from solid support using 90% TFA, 8% TIS and 2% water. Precipitated with Tert-Butyl methyl Ether, centrifuged and washed  3X with ether and then dried and reconstituted for LCMS analysis</a:t>
            </a:r>
          </a:p>
          <a:p>
            <a:pPr lvl="1"/>
            <a:endParaRPr lang="en-US" sz="2000" b="1" dirty="0">
              <a:solidFill>
                <a:srgbClr val="FF0000"/>
              </a:solidFill>
            </a:endParaRPr>
          </a:p>
          <a:p>
            <a:pPr lvl="1"/>
            <a:endParaRPr lang="en-US" sz="2000" b="1" dirty="0">
              <a:solidFill>
                <a:srgbClr val="FF0000"/>
              </a:solidFill>
            </a:endParaRPr>
          </a:p>
          <a:p>
            <a:pPr lvl="1"/>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dirty="0">
              <a:solidFill>
                <a:srgbClr val="FF0000"/>
              </a:solidFill>
            </a:endParaRPr>
          </a:p>
          <a:p>
            <a:pPr marL="457200" lvl="1" indent="0">
              <a:buNone/>
            </a:pPr>
            <a:endParaRPr lang="en-US" sz="2000" b="1" i="1" dirty="0"/>
          </a:p>
          <a:p>
            <a:pPr marL="457200" lvl="1" indent="0">
              <a:buNone/>
            </a:pPr>
            <a:endParaRPr lang="en-US" sz="2000" b="1" i="1" dirty="0">
              <a:solidFill>
                <a:srgbClr val="FF0000"/>
              </a:solidFill>
            </a:endParaRPr>
          </a:p>
          <a:p>
            <a:pPr marL="457200" lvl="1" indent="0">
              <a:buNone/>
            </a:pPr>
            <a:endParaRPr lang="en-US" dirty="0"/>
          </a:p>
        </p:txBody>
      </p:sp>
      <p:pic>
        <p:nvPicPr>
          <p:cNvPr id="4" name="Picture 3">
            <a:extLst>
              <a:ext uri="{FF2B5EF4-FFF2-40B4-BE49-F238E27FC236}">
                <a16:creationId xmlns:a16="http://schemas.microsoft.com/office/drawing/2014/main" id="{C4FE1150-0C23-159F-D0CC-44804F3E1474}"/>
              </a:ext>
            </a:extLst>
          </p:cNvPr>
          <p:cNvPicPr>
            <a:picLocks noChangeAspect="1"/>
          </p:cNvPicPr>
          <p:nvPr/>
        </p:nvPicPr>
        <p:blipFill>
          <a:blip r:embed="rId2"/>
          <a:stretch>
            <a:fillRect/>
          </a:stretch>
        </p:blipFill>
        <p:spPr>
          <a:xfrm>
            <a:off x="8883721" y="4982547"/>
            <a:ext cx="1821795" cy="1099359"/>
          </a:xfrm>
          <a:prstGeom prst="rect">
            <a:avLst/>
          </a:prstGeom>
        </p:spPr>
      </p:pic>
    </p:spTree>
    <p:extLst>
      <p:ext uri="{BB962C8B-B14F-4D97-AF65-F5344CB8AC3E}">
        <p14:creationId xmlns:p14="http://schemas.microsoft.com/office/powerpoint/2010/main" val="357617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a:t>
            </a:r>
            <a:r>
              <a:rPr lang="en-US" b="1" dirty="0" err="1"/>
              <a:t>PyBOP</a:t>
            </a:r>
            <a:r>
              <a:rPr lang="en-US" b="1" dirty="0"/>
              <a:t>/DIEA Activation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0" y="947780"/>
            <a:ext cx="7062495" cy="369332"/>
          </a:xfrm>
          <a:prstGeom prst="rect">
            <a:avLst/>
          </a:prstGeom>
          <a:noFill/>
        </p:spPr>
        <p:txBody>
          <a:bodyPr wrap="square">
            <a:spAutoFit/>
          </a:bodyPr>
          <a:lstStyle/>
          <a:p>
            <a:r>
              <a:rPr lang="en-US" sz="1800" b="1" i="1" dirty="0">
                <a:solidFill>
                  <a:srgbClr val="FFC000"/>
                </a:solidFill>
              </a:rPr>
              <a:t>2HN-Y</a:t>
            </a:r>
            <a:r>
              <a:rPr lang="en-US" sz="1800" b="1" i="1" dirty="0">
                <a:solidFill>
                  <a:srgbClr val="0000FF"/>
                </a:solidFill>
              </a:rPr>
              <a:t>[</a:t>
            </a:r>
            <a:r>
              <a:rPr lang="en-US" sz="1800" b="1" i="1" dirty="0" err="1">
                <a:solidFill>
                  <a:schemeClr val="accent1"/>
                </a:solidFill>
              </a:rPr>
              <a:t>Aib</a:t>
            </a:r>
            <a:r>
              <a:rPr lang="en-US" sz="1800" b="1" i="1" dirty="0">
                <a:solidFill>
                  <a:schemeClr val="accent1"/>
                </a:solidFill>
              </a:rPr>
              <a:t>][</a:t>
            </a:r>
            <a:r>
              <a:rPr lang="en-US" sz="1800" b="1" i="1" dirty="0" err="1">
                <a:solidFill>
                  <a:schemeClr val="accent1"/>
                </a:solidFill>
              </a:rPr>
              <a:t>Aib</a:t>
            </a:r>
            <a:r>
              <a:rPr lang="en-US" sz="1800" b="1" i="1" dirty="0">
                <a:solidFill>
                  <a:schemeClr val="accent1"/>
                </a:solidFill>
              </a:rPr>
              <a:t>]</a:t>
            </a:r>
            <a:r>
              <a:rPr lang="en-US" sz="1800" b="1" i="1" dirty="0">
                <a:solidFill>
                  <a:srgbClr val="FFC000"/>
                </a:solidFill>
              </a:rPr>
              <a:t>FLKK-NH2</a:t>
            </a:r>
            <a:r>
              <a:rPr lang="en-US" sz="1800" b="1" i="1" dirty="0"/>
              <a:t> –</a:t>
            </a:r>
            <a:r>
              <a:rPr lang="en-US" sz="1800" b="1" i="1" dirty="0">
                <a:solidFill>
                  <a:srgbClr val="FF0000"/>
                </a:solidFill>
              </a:rPr>
              <a:t> </a:t>
            </a:r>
            <a:r>
              <a:rPr lang="en-US" b="1" i="1" dirty="0">
                <a:solidFill>
                  <a:srgbClr val="FF0000"/>
                </a:solidFill>
              </a:rPr>
              <a:t>RP-HPLC traces at different temperatures </a:t>
            </a:r>
            <a:r>
              <a:rPr lang="en-US" b="1" i="1" dirty="0">
                <a:solidFill>
                  <a:srgbClr val="FF0000"/>
                </a:solidFill>
                <a:latin typeface="Century Gothic" panose="020B0502020202020204" pitchFamily="34" charset="0"/>
              </a:rPr>
              <a:t>©</a:t>
            </a:r>
            <a:r>
              <a:rPr lang="en-US" sz="1800" b="1" i="1" dirty="0">
                <a:solidFill>
                  <a:srgbClr val="FF0000"/>
                </a:solidFill>
              </a:rPr>
              <a:t> </a:t>
            </a:r>
          </a:p>
        </p:txBody>
      </p:sp>
      <p:pic>
        <p:nvPicPr>
          <p:cNvPr id="18" name="Content Placeholder 17">
            <a:extLst>
              <a:ext uri="{FF2B5EF4-FFF2-40B4-BE49-F238E27FC236}">
                <a16:creationId xmlns:a16="http://schemas.microsoft.com/office/drawing/2014/main" id="{F2ACF35B-3FFF-1372-4945-B5229D054D9F}"/>
              </a:ext>
            </a:extLst>
          </p:cNvPr>
          <p:cNvPicPr>
            <a:picLocks noGrp="1" noChangeAspect="1"/>
          </p:cNvPicPr>
          <p:nvPr>
            <p:ph idx="1"/>
          </p:nvPr>
        </p:nvPicPr>
        <p:blipFill>
          <a:blip r:embed="rId2"/>
          <a:stretch>
            <a:fillRect/>
          </a:stretch>
        </p:blipFill>
        <p:spPr>
          <a:xfrm>
            <a:off x="213241" y="1438319"/>
            <a:ext cx="4490807" cy="2187349"/>
          </a:xfrm>
        </p:spPr>
      </p:pic>
      <p:pic>
        <p:nvPicPr>
          <p:cNvPr id="20" name="Picture 19">
            <a:extLst>
              <a:ext uri="{FF2B5EF4-FFF2-40B4-BE49-F238E27FC236}">
                <a16:creationId xmlns:a16="http://schemas.microsoft.com/office/drawing/2014/main" id="{021B3D8B-ABBA-75A8-0312-D91FE316ECF3}"/>
              </a:ext>
            </a:extLst>
          </p:cNvPr>
          <p:cNvPicPr>
            <a:picLocks noChangeAspect="1"/>
          </p:cNvPicPr>
          <p:nvPr/>
        </p:nvPicPr>
        <p:blipFill>
          <a:blip r:embed="rId3"/>
          <a:stretch>
            <a:fillRect/>
          </a:stretch>
        </p:blipFill>
        <p:spPr>
          <a:xfrm>
            <a:off x="5672830" y="1317112"/>
            <a:ext cx="4721290" cy="2280458"/>
          </a:xfrm>
          <a:prstGeom prst="rect">
            <a:avLst/>
          </a:prstGeom>
        </p:spPr>
      </p:pic>
      <p:pic>
        <p:nvPicPr>
          <p:cNvPr id="22" name="Picture 21">
            <a:extLst>
              <a:ext uri="{FF2B5EF4-FFF2-40B4-BE49-F238E27FC236}">
                <a16:creationId xmlns:a16="http://schemas.microsoft.com/office/drawing/2014/main" id="{DFB81EEE-6FD0-2335-DAB8-55E9AED0D299}"/>
              </a:ext>
            </a:extLst>
          </p:cNvPr>
          <p:cNvPicPr>
            <a:picLocks noChangeAspect="1"/>
          </p:cNvPicPr>
          <p:nvPr/>
        </p:nvPicPr>
        <p:blipFill>
          <a:blip r:embed="rId4"/>
          <a:stretch>
            <a:fillRect/>
          </a:stretch>
        </p:blipFill>
        <p:spPr>
          <a:xfrm>
            <a:off x="227222" y="3688895"/>
            <a:ext cx="4476826" cy="2221326"/>
          </a:xfrm>
          <a:prstGeom prst="rect">
            <a:avLst/>
          </a:prstGeom>
        </p:spPr>
      </p:pic>
      <p:pic>
        <p:nvPicPr>
          <p:cNvPr id="24" name="Picture 23">
            <a:extLst>
              <a:ext uri="{FF2B5EF4-FFF2-40B4-BE49-F238E27FC236}">
                <a16:creationId xmlns:a16="http://schemas.microsoft.com/office/drawing/2014/main" id="{F6E8CF36-34B6-0CFB-1EDD-B23D758E6E12}"/>
              </a:ext>
            </a:extLst>
          </p:cNvPr>
          <p:cNvPicPr>
            <a:picLocks noChangeAspect="1"/>
          </p:cNvPicPr>
          <p:nvPr/>
        </p:nvPicPr>
        <p:blipFill>
          <a:blip r:embed="rId5"/>
          <a:stretch>
            <a:fillRect/>
          </a:stretch>
        </p:blipFill>
        <p:spPr>
          <a:xfrm>
            <a:off x="5735584" y="3906949"/>
            <a:ext cx="4721289" cy="2003271"/>
          </a:xfrm>
          <a:prstGeom prst="rect">
            <a:avLst/>
          </a:prstGeom>
        </p:spPr>
      </p:pic>
      <p:pic>
        <p:nvPicPr>
          <p:cNvPr id="26" name="Picture 25">
            <a:extLst>
              <a:ext uri="{FF2B5EF4-FFF2-40B4-BE49-F238E27FC236}">
                <a16:creationId xmlns:a16="http://schemas.microsoft.com/office/drawing/2014/main" id="{215B371F-DFFC-5F3F-D7EF-D024DED25310}"/>
              </a:ext>
            </a:extLst>
          </p:cNvPr>
          <p:cNvPicPr>
            <a:picLocks noChangeAspect="1"/>
          </p:cNvPicPr>
          <p:nvPr/>
        </p:nvPicPr>
        <p:blipFill>
          <a:blip r:embed="rId6"/>
          <a:stretch>
            <a:fillRect/>
          </a:stretch>
        </p:blipFill>
        <p:spPr>
          <a:xfrm>
            <a:off x="4829290" y="1683949"/>
            <a:ext cx="390525" cy="323850"/>
          </a:xfrm>
          <a:prstGeom prst="rect">
            <a:avLst/>
          </a:prstGeom>
        </p:spPr>
      </p:pic>
      <p:pic>
        <p:nvPicPr>
          <p:cNvPr id="28" name="Picture 27">
            <a:extLst>
              <a:ext uri="{FF2B5EF4-FFF2-40B4-BE49-F238E27FC236}">
                <a16:creationId xmlns:a16="http://schemas.microsoft.com/office/drawing/2014/main" id="{DFD07F09-7ED7-9B07-D8A2-B23EF2B2E991}"/>
              </a:ext>
            </a:extLst>
          </p:cNvPr>
          <p:cNvPicPr>
            <a:picLocks noChangeAspect="1"/>
          </p:cNvPicPr>
          <p:nvPr/>
        </p:nvPicPr>
        <p:blipFill>
          <a:blip r:embed="rId7"/>
          <a:stretch>
            <a:fillRect/>
          </a:stretch>
        </p:blipFill>
        <p:spPr>
          <a:xfrm>
            <a:off x="10643347" y="1586458"/>
            <a:ext cx="533400" cy="381000"/>
          </a:xfrm>
          <a:prstGeom prst="rect">
            <a:avLst/>
          </a:prstGeom>
        </p:spPr>
      </p:pic>
      <p:pic>
        <p:nvPicPr>
          <p:cNvPr id="30" name="Picture 29">
            <a:extLst>
              <a:ext uri="{FF2B5EF4-FFF2-40B4-BE49-F238E27FC236}">
                <a16:creationId xmlns:a16="http://schemas.microsoft.com/office/drawing/2014/main" id="{9C7CACE8-FFD4-AF6F-B4A1-18CDEF45751B}"/>
              </a:ext>
            </a:extLst>
          </p:cNvPr>
          <p:cNvPicPr>
            <a:picLocks noChangeAspect="1"/>
          </p:cNvPicPr>
          <p:nvPr/>
        </p:nvPicPr>
        <p:blipFill>
          <a:blip r:embed="rId8"/>
          <a:stretch>
            <a:fillRect/>
          </a:stretch>
        </p:blipFill>
        <p:spPr>
          <a:xfrm>
            <a:off x="4874114" y="4635889"/>
            <a:ext cx="476250" cy="428625"/>
          </a:xfrm>
          <a:prstGeom prst="rect">
            <a:avLst/>
          </a:prstGeom>
        </p:spPr>
      </p:pic>
      <p:pic>
        <p:nvPicPr>
          <p:cNvPr id="32" name="Picture 31">
            <a:extLst>
              <a:ext uri="{FF2B5EF4-FFF2-40B4-BE49-F238E27FC236}">
                <a16:creationId xmlns:a16="http://schemas.microsoft.com/office/drawing/2014/main" id="{5221F05A-8771-1E3B-FC54-55CA231B260B}"/>
              </a:ext>
            </a:extLst>
          </p:cNvPr>
          <p:cNvPicPr>
            <a:picLocks noChangeAspect="1"/>
          </p:cNvPicPr>
          <p:nvPr/>
        </p:nvPicPr>
        <p:blipFill>
          <a:blip r:embed="rId9"/>
          <a:stretch>
            <a:fillRect/>
          </a:stretch>
        </p:blipFill>
        <p:spPr>
          <a:xfrm>
            <a:off x="10600484" y="4605073"/>
            <a:ext cx="619125" cy="419100"/>
          </a:xfrm>
          <a:prstGeom prst="rect">
            <a:avLst/>
          </a:prstGeom>
        </p:spPr>
      </p:pic>
    </p:spTree>
    <p:extLst>
      <p:ext uri="{BB962C8B-B14F-4D97-AF65-F5344CB8AC3E}">
        <p14:creationId xmlns:p14="http://schemas.microsoft.com/office/powerpoint/2010/main" val="229797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a:t>
            </a:r>
            <a:r>
              <a:rPr lang="en-US" b="1" dirty="0" err="1"/>
              <a:t>PyBOP</a:t>
            </a:r>
            <a:r>
              <a:rPr lang="en-US" b="1" dirty="0"/>
              <a:t> Activation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1" y="956376"/>
            <a:ext cx="6828424" cy="369332"/>
          </a:xfrm>
          <a:prstGeom prst="rect">
            <a:avLst/>
          </a:prstGeom>
          <a:noFill/>
        </p:spPr>
        <p:txBody>
          <a:bodyPr wrap="square">
            <a:spAutoFit/>
          </a:bodyPr>
          <a:lstStyle/>
          <a:p>
            <a:r>
              <a:rPr lang="en-US" sz="1800" b="1" i="1" dirty="0">
                <a:solidFill>
                  <a:srgbClr val="FFC000"/>
                </a:solidFill>
              </a:rPr>
              <a:t>2HN-Y</a:t>
            </a:r>
            <a:r>
              <a:rPr lang="en-US" sz="1800" b="1" i="1" dirty="0">
                <a:solidFill>
                  <a:srgbClr val="0000FF"/>
                </a:solidFill>
              </a:rPr>
              <a:t>[</a:t>
            </a:r>
            <a:r>
              <a:rPr lang="en-US" sz="1800" b="1" i="1" dirty="0" err="1">
                <a:solidFill>
                  <a:schemeClr val="accent1"/>
                </a:solidFill>
              </a:rPr>
              <a:t>Aib</a:t>
            </a:r>
            <a:r>
              <a:rPr lang="en-US" sz="1800" b="1" i="1" dirty="0">
                <a:solidFill>
                  <a:schemeClr val="accent1"/>
                </a:solidFill>
              </a:rPr>
              <a:t>][</a:t>
            </a:r>
            <a:r>
              <a:rPr lang="en-US" sz="1800" b="1" i="1" dirty="0" err="1">
                <a:solidFill>
                  <a:schemeClr val="accent1"/>
                </a:solidFill>
              </a:rPr>
              <a:t>Aib</a:t>
            </a:r>
            <a:r>
              <a:rPr lang="en-US" sz="1800" b="1" i="1" dirty="0">
                <a:solidFill>
                  <a:schemeClr val="accent1"/>
                </a:solidFill>
              </a:rPr>
              <a:t>]</a:t>
            </a:r>
            <a:r>
              <a:rPr lang="en-US" sz="1800" b="1" i="1" dirty="0">
                <a:solidFill>
                  <a:srgbClr val="FFC000"/>
                </a:solidFill>
              </a:rPr>
              <a:t>FLKK-NH2 –</a:t>
            </a:r>
            <a:r>
              <a:rPr lang="en-US" sz="1800" b="1" i="1" dirty="0">
                <a:solidFill>
                  <a:srgbClr val="FF0000"/>
                </a:solidFill>
              </a:rPr>
              <a:t>Temperature Vs Relative % By RP-HPLC </a:t>
            </a:r>
            <a:endParaRPr lang="en-US" b="1" dirty="0">
              <a:solidFill>
                <a:srgbClr val="FF0000"/>
              </a:solidFill>
            </a:endParaRPr>
          </a:p>
        </p:txBody>
      </p:sp>
      <p:pic>
        <p:nvPicPr>
          <p:cNvPr id="7" name="Content Placeholder 6">
            <a:extLst>
              <a:ext uri="{FF2B5EF4-FFF2-40B4-BE49-F238E27FC236}">
                <a16:creationId xmlns:a16="http://schemas.microsoft.com/office/drawing/2014/main" id="{D9B89905-ECB4-138D-0BB1-2CBB2A53B1F9}"/>
              </a:ext>
            </a:extLst>
          </p:cNvPr>
          <p:cNvPicPr>
            <a:picLocks noGrp="1" noChangeAspect="1"/>
          </p:cNvPicPr>
          <p:nvPr>
            <p:ph idx="1"/>
          </p:nvPr>
        </p:nvPicPr>
        <p:blipFill>
          <a:blip r:embed="rId2"/>
          <a:stretch>
            <a:fillRect/>
          </a:stretch>
        </p:blipFill>
        <p:spPr>
          <a:xfrm>
            <a:off x="690466" y="1297214"/>
            <a:ext cx="10515600" cy="4604410"/>
          </a:xfrm>
          <a:prstGeom prst="rect">
            <a:avLst/>
          </a:prstGeom>
        </p:spPr>
      </p:pic>
    </p:spTree>
    <p:extLst>
      <p:ext uri="{BB962C8B-B14F-4D97-AF65-F5344CB8AC3E}">
        <p14:creationId xmlns:p14="http://schemas.microsoft.com/office/powerpoint/2010/main" val="418086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DIC/Oxyma Activation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0" y="947780"/>
            <a:ext cx="7483836" cy="369332"/>
          </a:xfrm>
          <a:prstGeom prst="rect">
            <a:avLst/>
          </a:prstGeom>
          <a:noFill/>
        </p:spPr>
        <p:txBody>
          <a:bodyPr wrap="square">
            <a:spAutoFit/>
          </a:bodyPr>
          <a:lstStyle/>
          <a:p>
            <a:r>
              <a:rPr lang="en-US" sz="1800" b="1" i="1" dirty="0">
                <a:solidFill>
                  <a:srgbClr val="FFC000"/>
                </a:solidFill>
              </a:rPr>
              <a:t>2HN-Y</a:t>
            </a:r>
            <a:r>
              <a:rPr lang="en-US" sz="1800" b="1" i="1" dirty="0">
                <a:solidFill>
                  <a:srgbClr val="0000FF"/>
                </a:solidFill>
              </a:rPr>
              <a:t>[</a:t>
            </a:r>
            <a:r>
              <a:rPr lang="en-US" sz="1800" b="1" i="1" dirty="0" err="1">
                <a:solidFill>
                  <a:schemeClr val="accent1"/>
                </a:solidFill>
              </a:rPr>
              <a:t>Aib</a:t>
            </a:r>
            <a:r>
              <a:rPr lang="en-US" sz="1800" b="1" i="1" dirty="0">
                <a:solidFill>
                  <a:schemeClr val="accent1"/>
                </a:solidFill>
              </a:rPr>
              <a:t>][</a:t>
            </a:r>
            <a:r>
              <a:rPr lang="en-US" sz="1800" b="1" i="1" dirty="0" err="1">
                <a:solidFill>
                  <a:schemeClr val="accent1"/>
                </a:solidFill>
              </a:rPr>
              <a:t>Aib</a:t>
            </a:r>
            <a:r>
              <a:rPr lang="en-US" sz="1800" b="1" i="1" dirty="0">
                <a:solidFill>
                  <a:schemeClr val="accent1"/>
                </a:solidFill>
              </a:rPr>
              <a:t>]</a:t>
            </a:r>
            <a:r>
              <a:rPr lang="en-US" sz="1800" b="1" i="1" dirty="0">
                <a:solidFill>
                  <a:srgbClr val="FFC000"/>
                </a:solidFill>
              </a:rPr>
              <a:t>FLKK-NH2</a:t>
            </a:r>
            <a:r>
              <a:rPr lang="en-US" sz="1800" b="1" i="1" dirty="0"/>
              <a:t> –</a:t>
            </a:r>
            <a:r>
              <a:rPr lang="en-US" sz="1800" b="1" i="1" dirty="0">
                <a:solidFill>
                  <a:srgbClr val="FF0000"/>
                </a:solidFill>
              </a:rPr>
              <a:t> </a:t>
            </a:r>
            <a:r>
              <a:rPr lang="en-US" b="1" i="1" dirty="0">
                <a:solidFill>
                  <a:srgbClr val="FF0000"/>
                </a:solidFill>
              </a:rPr>
              <a:t>RP-HPLC traces at different temperatures </a:t>
            </a:r>
            <a:r>
              <a:rPr lang="en-US" b="1" i="1" dirty="0">
                <a:solidFill>
                  <a:srgbClr val="FF0000"/>
                </a:solidFill>
                <a:latin typeface="Century Gothic" panose="020B0502020202020204" pitchFamily="34" charset="0"/>
              </a:rPr>
              <a:t>©</a:t>
            </a:r>
            <a:r>
              <a:rPr lang="en-US" sz="1800" b="1" i="1" dirty="0">
                <a:solidFill>
                  <a:srgbClr val="FF0000"/>
                </a:solidFill>
              </a:rPr>
              <a:t> </a:t>
            </a:r>
          </a:p>
        </p:txBody>
      </p:sp>
      <p:pic>
        <p:nvPicPr>
          <p:cNvPr id="8" name="Content Placeholder 7">
            <a:extLst>
              <a:ext uri="{FF2B5EF4-FFF2-40B4-BE49-F238E27FC236}">
                <a16:creationId xmlns:a16="http://schemas.microsoft.com/office/drawing/2014/main" id="{2BF09D1C-17D3-8273-6A4D-3BDD83572789}"/>
              </a:ext>
            </a:extLst>
          </p:cNvPr>
          <p:cNvPicPr>
            <a:picLocks noGrp="1" noChangeAspect="1"/>
          </p:cNvPicPr>
          <p:nvPr>
            <p:ph idx="1"/>
          </p:nvPr>
        </p:nvPicPr>
        <p:blipFill>
          <a:blip r:embed="rId2"/>
          <a:stretch>
            <a:fillRect/>
          </a:stretch>
        </p:blipFill>
        <p:spPr>
          <a:xfrm>
            <a:off x="391161" y="1370971"/>
            <a:ext cx="4258646" cy="2090155"/>
          </a:xfrm>
        </p:spPr>
      </p:pic>
      <p:pic>
        <p:nvPicPr>
          <p:cNvPr id="10" name="Picture 9">
            <a:extLst>
              <a:ext uri="{FF2B5EF4-FFF2-40B4-BE49-F238E27FC236}">
                <a16:creationId xmlns:a16="http://schemas.microsoft.com/office/drawing/2014/main" id="{DBFE5D62-2BB3-8EBE-4751-1250EC92B2E2}"/>
              </a:ext>
            </a:extLst>
          </p:cNvPr>
          <p:cNvPicPr>
            <a:picLocks noChangeAspect="1"/>
          </p:cNvPicPr>
          <p:nvPr/>
        </p:nvPicPr>
        <p:blipFill>
          <a:blip r:embed="rId3"/>
          <a:stretch>
            <a:fillRect/>
          </a:stretch>
        </p:blipFill>
        <p:spPr>
          <a:xfrm>
            <a:off x="6011592" y="1317112"/>
            <a:ext cx="4644819" cy="2226124"/>
          </a:xfrm>
          <a:prstGeom prst="rect">
            <a:avLst/>
          </a:prstGeom>
        </p:spPr>
      </p:pic>
      <p:pic>
        <p:nvPicPr>
          <p:cNvPr id="12" name="Picture 11">
            <a:extLst>
              <a:ext uri="{FF2B5EF4-FFF2-40B4-BE49-F238E27FC236}">
                <a16:creationId xmlns:a16="http://schemas.microsoft.com/office/drawing/2014/main" id="{ED71C439-16D4-A699-33D1-DBF27441DBF1}"/>
              </a:ext>
            </a:extLst>
          </p:cNvPr>
          <p:cNvPicPr>
            <a:picLocks noChangeAspect="1"/>
          </p:cNvPicPr>
          <p:nvPr/>
        </p:nvPicPr>
        <p:blipFill>
          <a:blip r:embed="rId4"/>
          <a:stretch>
            <a:fillRect/>
          </a:stretch>
        </p:blipFill>
        <p:spPr>
          <a:xfrm>
            <a:off x="403639" y="3786922"/>
            <a:ext cx="4388877" cy="2123297"/>
          </a:xfrm>
          <a:prstGeom prst="rect">
            <a:avLst/>
          </a:prstGeom>
        </p:spPr>
      </p:pic>
      <p:pic>
        <p:nvPicPr>
          <p:cNvPr id="14" name="Picture 13">
            <a:extLst>
              <a:ext uri="{FF2B5EF4-FFF2-40B4-BE49-F238E27FC236}">
                <a16:creationId xmlns:a16="http://schemas.microsoft.com/office/drawing/2014/main" id="{8BD8CBB0-B408-672F-5C0A-58200F641FCD}"/>
              </a:ext>
            </a:extLst>
          </p:cNvPr>
          <p:cNvPicPr>
            <a:picLocks noChangeAspect="1"/>
          </p:cNvPicPr>
          <p:nvPr/>
        </p:nvPicPr>
        <p:blipFill>
          <a:blip r:embed="rId5"/>
          <a:stretch>
            <a:fillRect/>
          </a:stretch>
        </p:blipFill>
        <p:spPr>
          <a:xfrm>
            <a:off x="6011593" y="3669107"/>
            <a:ext cx="4644819" cy="2123297"/>
          </a:xfrm>
          <a:prstGeom prst="rect">
            <a:avLst/>
          </a:prstGeom>
        </p:spPr>
      </p:pic>
      <p:pic>
        <p:nvPicPr>
          <p:cNvPr id="5" name="Picture 4">
            <a:extLst>
              <a:ext uri="{FF2B5EF4-FFF2-40B4-BE49-F238E27FC236}">
                <a16:creationId xmlns:a16="http://schemas.microsoft.com/office/drawing/2014/main" id="{686E1C3C-283E-328B-9E74-ACA993A74C1C}"/>
              </a:ext>
            </a:extLst>
          </p:cNvPr>
          <p:cNvPicPr>
            <a:picLocks noChangeAspect="1"/>
          </p:cNvPicPr>
          <p:nvPr/>
        </p:nvPicPr>
        <p:blipFill>
          <a:blip r:embed="rId6"/>
          <a:stretch>
            <a:fillRect/>
          </a:stretch>
        </p:blipFill>
        <p:spPr>
          <a:xfrm>
            <a:off x="5022196" y="1773045"/>
            <a:ext cx="390525" cy="323850"/>
          </a:xfrm>
          <a:prstGeom prst="rect">
            <a:avLst/>
          </a:prstGeom>
        </p:spPr>
      </p:pic>
      <p:pic>
        <p:nvPicPr>
          <p:cNvPr id="7" name="Picture 6">
            <a:extLst>
              <a:ext uri="{FF2B5EF4-FFF2-40B4-BE49-F238E27FC236}">
                <a16:creationId xmlns:a16="http://schemas.microsoft.com/office/drawing/2014/main" id="{CBBE6F36-0E57-E0FC-8059-1DCA62E2B9B4}"/>
              </a:ext>
            </a:extLst>
          </p:cNvPr>
          <p:cNvPicPr>
            <a:picLocks noChangeAspect="1"/>
          </p:cNvPicPr>
          <p:nvPr/>
        </p:nvPicPr>
        <p:blipFill>
          <a:blip r:embed="rId7"/>
          <a:stretch>
            <a:fillRect/>
          </a:stretch>
        </p:blipFill>
        <p:spPr>
          <a:xfrm>
            <a:off x="10721882" y="1725609"/>
            <a:ext cx="533400" cy="381000"/>
          </a:xfrm>
          <a:prstGeom prst="rect">
            <a:avLst/>
          </a:prstGeom>
        </p:spPr>
      </p:pic>
      <p:pic>
        <p:nvPicPr>
          <p:cNvPr id="11" name="Picture 10">
            <a:extLst>
              <a:ext uri="{FF2B5EF4-FFF2-40B4-BE49-F238E27FC236}">
                <a16:creationId xmlns:a16="http://schemas.microsoft.com/office/drawing/2014/main" id="{C04E44B7-18D2-AFD0-940A-60C842A1324E}"/>
              </a:ext>
            </a:extLst>
          </p:cNvPr>
          <p:cNvPicPr>
            <a:picLocks noChangeAspect="1"/>
          </p:cNvPicPr>
          <p:nvPr/>
        </p:nvPicPr>
        <p:blipFill>
          <a:blip r:embed="rId8"/>
          <a:stretch>
            <a:fillRect/>
          </a:stretch>
        </p:blipFill>
        <p:spPr>
          <a:xfrm>
            <a:off x="5040125" y="4516442"/>
            <a:ext cx="476250" cy="428625"/>
          </a:xfrm>
          <a:prstGeom prst="rect">
            <a:avLst/>
          </a:prstGeom>
        </p:spPr>
      </p:pic>
      <p:pic>
        <p:nvPicPr>
          <p:cNvPr id="15" name="Picture 14">
            <a:extLst>
              <a:ext uri="{FF2B5EF4-FFF2-40B4-BE49-F238E27FC236}">
                <a16:creationId xmlns:a16="http://schemas.microsoft.com/office/drawing/2014/main" id="{08D88BE2-C819-ABB5-052B-E3DE275370F4}"/>
              </a:ext>
            </a:extLst>
          </p:cNvPr>
          <p:cNvPicPr>
            <a:picLocks noChangeAspect="1"/>
          </p:cNvPicPr>
          <p:nvPr/>
        </p:nvPicPr>
        <p:blipFill>
          <a:blip r:embed="rId9"/>
          <a:stretch>
            <a:fillRect/>
          </a:stretch>
        </p:blipFill>
        <p:spPr>
          <a:xfrm>
            <a:off x="10842067" y="4429471"/>
            <a:ext cx="619125" cy="419100"/>
          </a:xfrm>
          <a:prstGeom prst="rect">
            <a:avLst/>
          </a:prstGeom>
        </p:spPr>
      </p:pic>
    </p:spTree>
    <p:extLst>
      <p:ext uri="{BB962C8B-B14F-4D97-AF65-F5344CB8AC3E}">
        <p14:creationId xmlns:p14="http://schemas.microsoft.com/office/powerpoint/2010/main" val="43336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EE3-1EE3-FBA4-1E2B-5488221CF769}"/>
              </a:ext>
            </a:extLst>
          </p:cNvPr>
          <p:cNvSpPr>
            <a:spLocks noGrp="1"/>
          </p:cNvSpPr>
          <p:nvPr>
            <p:ph type="title"/>
          </p:nvPr>
        </p:nvSpPr>
        <p:spPr>
          <a:xfrm>
            <a:off x="838200" y="365126"/>
            <a:ext cx="10515600" cy="456782"/>
          </a:xfrm>
        </p:spPr>
        <p:txBody>
          <a:bodyPr>
            <a:normAutofit fontScale="90000"/>
          </a:bodyPr>
          <a:lstStyle/>
          <a:p>
            <a:r>
              <a:rPr lang="en-US" b="1" dirty="0"/>
              <a:t>TETRAS DEMO: DIC/Oxyma Activation</a:t>
            </a:r>
          </a:p>
        </p:txBody>
      </p:sp>
      <p:sp>
        <p:nvSpPr>
          <p:cNvPr id="4" name="TextBox 3">
            <a:extLst>
              <a:ext uri="{FF2B5EF4-FFF2-40B4-BE49-F238E27FC236}">
                <a16:creationId xmlns:a16="http://schemas.microsoft.com/office/drawing/2014/main" id="{E6F7DFB2-BEF6-51F9-8D45-97D2F3AAE2B3}"/>
              </a:ext>
            </a:extLst>
          </p:cNvPr>
          <p:cNvSpPr txBox="1"/>
          <p:nvPr/>
        </p:nvSpPr>
        <p:spPr>
          <a:xfrm>
            <a:off x="1023670" y="947780"/>
            <a:ext cx="6820035" cy="369332"/>
          </a:xfrm>
          <a:prstGeom prst="rect">
            <a:avLst/>
          </a:prstGeom>
          <a:noFill/>
        </p:spPr>
        <p:txBody>
          <a:bodyPr wrap="square">
            <a:spAutoFit/>
          </a:bodyPr>
          <a:lstStyle/>
          <a:p>
            <a:r>
              <a:rPr lang="en-US" sz="1800" b="1" i="1" dirty="0">
                <a:solidFill>
                  <a:srgbClr val="FFC000"/>
                </a:solidFill>
              </a:rPr>
              <a:t>2HN-Y</a:t>
            </a:r>
            <a:r>
              <a:rPr lang="en-US" sz="1800" b="1" i="1" dirty="0">
                <a:solidFill>
                  <a:srgbClr val="0000FF"/>
                </a:solidFill>
              </a:rPr>
              <a:t>[</a:t>
            </a:r>
            <a:r>
              <a:rPr lang="en-US" sz="1800" b="1" i="1" dirty="0" err="1">
                <a:solidFill>
                  <a:schemeClr val="accent1"/>
                </a:solidFill>
              </a:rPr>
              <a:t>Aib</a:t>
            </a:r>
            <a:r>
              <a:rPr lang="en-US" sz="1800" b="1" i="1" dirty="0">
                <a:solidFill>
                  <a:schemeClr val="accent1"/>
                </a:solidFill>
              </a:rPr>
              <a:t>][</a:t>
            </a:r>
            <a:r>
              <a:rPr lang="en-US" sz="1800" b="1" i="1" dirty="0" err="1">
                <a:solidFill>
                  <a:schemeClr val="accent1"/>
                </a:solidFill>
              </a:rPr>
              <a:t>Aib</a:t>
            </a:r>
            <a:r>
              <a:rPr lang="en-US" sz="1800" b="1" i="1" dirty="0">
                <a:solidFill>
                  <a:schemeClr val="accent1"/>
                </a:solidFill>
              </a:rPr>
              <a:t>]</a:t>
            </a:r>
            <a:r>
              <a:rPr lang="en-US" sz="1800" b="1" i="1" dirty="0">
                <a:solidFill>
                  <a:srgbClr val="FFC000"/>
                </a:solidFill>
              </a:rPr>
              <a:t>FLKK-NH2</a:t>
            </a:r>
            <a:r>
              <a:rPr lang="en-US" sz="1800" b="1" i="1" dirty="0"/>
              <a:t> -</a:t>
            </a:r>
            <a:r>
              <a:rPr lang="en-US" sz="1800" b="1" i="1" dirty="0">
                <a:solidFill>
                  <a:srgbClr val="FF0000"/>
                </a:solidFill>
              </a:rPr>
              <a:t> Temperature Vs Relative % By RP-HPLC </a:t>
            </a:r>
            <a:endParaRPr lang="en-US" b="1" dirty="0"/>
          </a:p>
        </p:txBody>
      </p:sp>
      <p:pic>
        <p:nvPicPr>
          <p:cNvPr id="6" name="Content Placeholder 5">
            <a:extLst>
              <a:ext uri="{FF2B5EF4-FFF2-40B4-BE49-F238E27FC236}">
                <a16:creationId xmlns:a16="http://schemas.microsoft.com/office/drawing/2014/main" id="{6D17FFD2-A64D-FC2F-2166-92AE855B43A9}"/>
              </a:ext>
            </a:extLst>
          </p:cNvPr>
          <p:cNvPicPr>
            <a:picLocks noGrp="1" noChangeAspect="1"/>
          </p:cNvPicPr>
          <p:nvPr>
            <p:ph idx="1"/>
          </p:nvPr>
        </p:nvPicPr>
        <p:blipFill>
          <a:blip r:embed="rId2"/>
          <a:stretch>
            <a:fillRect/>
          </a:stretch>
        </p:blipFill>
        <p:spPr>
          <a:xfrm>
            <a:off x="457200" y="1442984"/>
            <a:ext cx="10608906" cy="4369387"/>
          </a:xfrm>
          <a:prstGeom prst="rect">
            <a:avLst/>
          </a:prstGeom>
        </p:spPr>
      </p:pic>
    </p:spTree>
    <p:extLst>
      <p:ext uri="{BB962C8B-B14F-4D97-AF65-F5344CB8AC3E}">
        <p14:creationId xmlns:p14="http://schemas.microsoft.com/office/powerpoint/2010/main" val="3266375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18025</TotalTime>
  <Words>1424</Words>
  <Application>Microsoft Office PowerPoint</Application>
  <PresentationFormat>Widescreen</PresentationFormat>
  <Paragraphs>150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Occam Design          </vt:lpstr>
      <vt:lpstr>TETRAS DEMO: Introduction</vt:lpstr>
      <vt:lpstr>TETRAS DEMO: EQUIPMENT &amp; METHODS</vt:lpstr>
      <vt:lpstr>TETRAS DEMO: REAGENTS</vt:lpstr>
      <vt:lpstr>TETRAS DEMO: Case Study 1</vt:lpstr>
      <vt:lpstr>TETRAS DEMO: PyBOP/DIEA Activation</vt:lpstr>
      <vt:lpstr>TETRAS DEMO: PyBOP Activation</vt:lpstr>
      <vt:lpstr>TETRAS DEMO: DIC/Oxyma Activation</vt:lpstr>
      <vt:lpstr>TETRAS DEMO: DIC/Oxyma Activation</vt:lpstr>
      <vt:lpstr>TETRAS DEMO: DEPBT/DIEA Activation</vt:lpstr>
      <vt:lpstr>TETRAS DEMO: DEPBT Activation</vt:lpstr>
      <vt:lpstr>TETRAS DEMO: Results-Case Study1</vt:lpstr>
      <vt:lpstr>TETRAS DEMO: Conclusion-Case Study 1</vt:lpstr>
      <vt:lpstr>TETRAS DEMO: Case Study 2</vt:lpstr>
      <vt:lpstr>TETRAS DEMO: Case Study 2</vt:lpstr>
      <vt:lpstr>TETRAS DEMO: PyBOP Aspartimide Formation</vt:lpstr>
      <vt:lpstr>TETRAS DEMO: DIC/Oxyma Aspartimide Formation</vt:lpstr>
      <vt:lpstr>TETRAS DEMO: DEPBT Aspartimide Formation</vt:lpstr>
      <vt:lpstr>TETRAS DEMO:  -Yield of crude powder</vt:lpstr>
      <vt:lpstr>TETRAS DEMO: Results-Case Study2</vt:lpstr>
      <vt:lpstr>TETRAS DEMO: Final Conclusions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vabramov</dc:creator>
  <cp:lastModifiedBy>Barbara Stuart</cp:lastModifiedBy>
  <cp:revision>65</cp:revision>
  <cp:lastPrinted>2023-09-14T11:55:13Z</cp:lastPrinted>
  <dcterms:created xsi:type="dcterms:W3CDTF">2017-01-06T20:11:36Z</dcterms:created>
  <dcterms:modified xsi:type="dcterms:W3CDTF">2023-09-21T23:28:40Z</dcterms:modified>
</cp:coreProperties>
</file>